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4"/>
    <p:sldMasterId id="2147483723" r:id="rId5"/>
  </p:sldMasterIdLst>
  <p:notesMasterIdLst>
    <p:notesMasterId r:id="rId49"/>
  </p:notesMasterIdLst>
  <p:sldIdLst>
    <p:sldId id="265" r:id="rId6"/>
    <p:sldId id="366" r:id="rId7"/>
    <p:sldId id="331" r:id="rId8"/>
    <p:sldId id="367" r:id="rId9"/>
    <p:sldId id="393" r:id="rId10"/>
    <p:sldId id="258" r:id="rId11"/>
    <p:sldId id="352" r:id="rId12"/>
    <p:sldId id="353" r:id="rId13"/>
    <p:sldId id="384" r:id="rId14"/>
    <p:sldId id="364" r:id="rId15"/>
    <p:sldId id="389" r:id="rId16"/>
    <p:sldId id="358" r:id="rId17"/>
    <p:sldId id="388" r:id="rId18"/>
    <p:sldId id="390" r:id="rId19"/>
    <p:sldId id="359" r:id="rId20"/>
    <p:sldId id="387" r:id="rId21"/>
    <p:sldId id="363" r:id="rId22"/>
    <p:sldId id="362" r:id="rId23"/>
    <p:sldId id="391" r:id="rId24"/>
    <p:sldId id="348" r:id="rId25"/>
    <p:sldId id="369" r:id="rId26"/>
    <p:sldId id="392" r:id="rId27"/>
    <p:sldId id="365" r:id="rId28"/>
    <p:sldId id="396" r:id="rId29"/>
    <p:sldId id="368" r:id="rId30"/>
    <p:sldId id="370" r:id="rId31"/>
    <p:sldId id="371" r:id="rId32"/>
    <p:sldId id="373" r:id="rId33"/>
    <p:sldId id="374" r:id="rId34"/>
    <p:sldId id="376" r:id="rId35"/>
    <p:sldId id="394" r:id="rId36"/>
    <p:sldId id="395" r:id="rId37"/>
    <p:sldId id="375" r:id="rId38"/>
    <p:sldId id="397" r:id="rId39"/>
    <p:sldId id="378" r:id="rId40"/>
    <p:sldId id="399" r:id="rId41"/>
    <p:sldId id="381" r:id="rId42"/>
    <p:sldId id="398" r:id="rId43"/>
    <p:sldId id="377" r:id="rId44"/>
    <p:sldId id="400" r:id="rId45"/>
    <p:sldId id="383" r:id="rId46"/>
    <p:sldId id="346" r:id="rId47"/>
    <p:sldId id="267" r:id="rId48"/>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665013-95CE-00B5-6DAF-39240E783686}" name="Margaret Alewine" initials="MA" userId="S::Margaret.Alewine@scdhhs.gov::9dc436c3-30da-4ab0-8ca3-986190954137" providerId="AD"/>
  <p188:author id="{6F2CB827-472B-8BD6-BF84-435C8000D60F}" name="Margaret Alewine" initials="MA" userId="S::margaret.alewine@scdhhs.gov::9dc436c3-30da-4ab0-8ca3-986190954137" providerId="AD"/>
  <p188:author id="{EE527D52-6EFA-C169-211C-8EF5D6F4CC32}" name="Shawna McCafferty" initials="SM" userId="S::Shawna.McCafferty@scdhhs.gov::e1c67783-a44b-4fce-8d97-79a793bae860" providerId="AD"/>
  <p188:author id="{D72D9DE9-23FD-6C34-5212-A7D79E4BEE78}" name="Jeff Leieritz" initials="JL" userId="S::Jeffrey.Leieritz@scdhhs.gov::a276db7a-84f5-4474-8ca4-d0eda98ccb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500"/>
    <a:srgbClr val="FFC098"/>
    <a:srgbClr val="004875"/>
    <a:srgbClr val="9D112D"/>
    <a:srgbClr val="0563C1"/>
    <a:srgbClr val="FFFFFF"/>
    <a:srgbClr val="7993B7"/>
    <a:srgbClr val="007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CB39C5DD-5BA6-4149-AC3E-6D50A9D77D19}" type="datetimeFigureOut">
              <a:rPr lang="en-US" smtClean="0"/>
              <a:t>10/7/2025</a:t>
            </a:fld>
            <a:endParaRPr lang="en-US"/>
          </a:p>
        </p:txBody>
      </p:sp>
      <p:sp>
        <p:nvSpPr>
          <p:cNvPr id="4" name="Slide Image Placeholder 3"/>
          <p:cNvSpPr>
            <a:spLocks noGrp="1" noRot="1" noChangeAspect="1"/>
          </p:cNvSpPr>
          <p:nvPr>
            <p:ph type="sldImg" idx="2"/>
          </p:nvPr>
        </p:nvSpPr>
        <p:spPr>
          <a:xfrm>
            <a:off x="1412875" y="1160463"/>
            <a:ext cx="4178300"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DB230204-478F-4DFD-97BB-57A3583ACF74}" type="slidenum">
              <a:rPr lang="en-US" smtClean="0"/>
              <a:t>‹#›</a:t>
            </a:fld>
            <a:endParaRPr lang="en-US"/>
          </a:p>
        </p:txBody>
      </p:sp>
    </p:spTree>
    <p:extLst>
      <p:ext uri="{BB962C8B-B14F-4D97-AF65-F5344CB8AC3E}">
        <p14:creationId xmlns:p14="http://schemas.microsoft.com/office/powerpoint/2010/main" val="162809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33</a:t>
            </a:fld>
            <a:endParaRPr lang="en-US"/>
          </a:p>
        </p:txBody>
      </p:sp>
    </p:spTree>
    <p:extLst>
      <p:ext uri="{BB962C8B-B14F-4D97-AF65-F5344CB8AC3E}">
        <p14:creationId xmlns:p14="http://schemas.microsoft.com/office/powerpoint/2010/main" val="14090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CCC7A-EF0D-484A-9FAD-29FA28AD7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9FFFF-5108-4FC6-1F0B-D6EC22B14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5042A-7387-31EC-EFCD-399669F73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3DF60-0B6A-44F5-6B4E-5F9F47299C98}"/>
              </a:ext>
            </a:extLst>
          </p:cNvPr>
          <p:cNvSpPr>
            <a:spLocks noGrp="1"/>
          </p:cNvSpPr>
          <p:nvPr>
            <p:ph type="sldNum" sz="quarter" idx="5"/>
          </p:nvPr>
        </p:nvSpPr>
        <p:spPr/>
        <p:txBody>
          <a:bodyPr/>
          <a:lstStyle/>
          <a:p>
            <a:fld id="{DB230204-478F-4DFD-97BB-57A3583ACF74}" type="slidenum">
              <a:rPr lang="en-US" smtClean="0"/>
              <a:t>36</a:t>
            </a:fld>
            <a:endParaRPr lang="en-US"/>
          </a:p>
        </p:txBody>
      </p:sp>
    </p:spTree>
    <p:extLst>
      <p:ext uri="{BB962C8B-B14F-4D97-AF65-F5344CB8AC3E}">
        <p14:creationId xmlns:p14="http://schemas.microsoft.com/office/powerpoint/2010/main" val="62283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a:p>
        </p:txBody>
      </p:sp>
    </p:spTree>
    <p:extLst>
      <p:ext uri="{BB962C8B-B14F-4D97-AF65-F5344CB8AC3E}">
        <p14:creationId xmlns:p14="http://schemas.microsoft.com/office/powerpoint/2010/main" val="2888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a:p>
        </p:txBody>
      </p:sp>
    </p:spTree>
    <p:extLst>
      <p:ext uri="{BB962C8B-B14F-4D97-AF65-F5344CB8AC3E}">
        <p14:creationId xmlns:p14="http://schemas.microsoft.com/office/powerpoint/2010/main" val="373346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9144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a:p>
        </p:txBody>
      </p:sp>
      <p:sp>
        <p:nvSpPr>
          <p:cNvPr id="6" name="Text Placeholder 5"/>
          <p:cNvSpPr>
            <a:spLocks noGrp="1"/>
          </p:cNvSpPr>
          <p:nvPr>
            <p:ph type="body" sz="quarter" idx="11" hasCustomPrompt="1"/>
          </p:nvPr>
        </p:nvSpPr>
        <p:spPr>
          <a:xfrm>
            <a:off x="636997" y="3133725"/>
            <a:ext cx="7878353" cy="708810"/>
          </a:xfrm>
        </p:spPr>
        <p:txBody>
          <a:bodyPr>
            <a:noAutofit/>
          </a:bodyPr>
          <a:lstStyle>
            <a:lvl1pPr marL="0" indent="0" algn="ctr">
              <a:buFontTx/>
              <a:buNone/>
              <a:defRPr sz="2900" b="1" baseline="0"/>
            </a:lvl1pPr>
          </a:lstStyle>
          <a:p>
            <a:pPr lvl="0"/>
            <a:r>
              <a:rPr lang="en-US"/>
              <a:t>Section Title</a:t>
            </a:r>
          </a:p>
        </p:txBody>
      </p:sp>
    </p:spTree>
    <p:extLst>
      <p:ext uri="{BB962C8B-B14F-4D97-AF65-F5344CB8AC3E}">
        <p14:creationId xmlns:p14="http://schemas.microsoft.com/office/powerpoint/2010/main" val="87248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23198"/>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23198"/>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a:p>
        </p:txBody>
      </p:sp>
    </p:spTree>
    <p:extLst>
      <p:ext uri="{BB962C8B-B14F-4D97-AF65-F5344CB8AC3E}">
        <p14:creationId xmlns:p14="http://schemas.microsoft.com/office/powerpoint/2010/main" val="57132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9854"/>
          </a:xfrm>
        </p:spPr>
        <p:txBody>
          <a:bodyPr/>
          <a:lstStyle/>
          <a:p>
            <a:r>
              <a:rPr lang="en-US"/>
              <a:t>Click to edit Master title style</a:t>
            </a:r>
          </a:p>
        </p:txBody>
      </p:sp>
      <p:sp>
        <p:nvSpPr>
          <p:cNvPr id="3" name="Text Placeholder 2"/>
          <p:cNvSpPr>
            <a:spLocks noGrp="1"/>
          </p:cNvSpPr>
          <p:nvPr>
            <p:ph type="body" idx="1"/>
          </p:nvPr>
        </p:nvSpPr>
        <p:spPr>
          <a:xfrm>
            <a:off x="630238" y="128313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107043"/>
            <a:ext cx="3868737" cy="3684588"/>
          </a:xfr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8313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07043"/>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a:p>
        </p:txBody>
      </p:sp>
    </p:spTree>
    <p:extLst>
      <p:ext uri="{BB962C8B-B14F-4D97-AF65-F5344CB8AC3E}">
        <p14:creationId xmlns:p14="http://schemas.microsoft.com/office/powerpoint/2010/main" val="17168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a:p>
        </p:txBody>
      </p:sp>
      <p:sp>
        <p:nvSpPr>
          <p:cNvPr id="7" name="Content Placeholder 6"/>
          <p:cNvSpPr>
            <a:spLocks noGrp="1"/>
          </p:cNvSpPr>
          <p:nvPr>
            <p:ph sz="quarter" idx="13" hasCustomPrompt="1"/>
          </p:nvPr>
        </p:nvSpPr>
        <p:spPr>
          <a:xfrm>
            <a:off x="628650" y="1304925"/>
            <a:ext cx="7886700" cy="4592638"/>
          </a:xfrm>
        </p:spPr>
        <p:txBody>
          <a:bodyPr/>
          <a:lstStyle>
            <a:lvl1pPr marL="0" indent="0">
              <a:buFontTx/>
              <a:buNone/>
              <a:defRPr baseline="0"/>
            </a:lvl1pPr>
          </a:lstStyle>
          <a:p>
            <a:pPr lvl="0"/>
            <a:r>
              <a:rPr lang="en-US"/>
              <a:t>Click icon to insert picture, graphic or table.</a:t>
            </a:r>
          </a:p>
        </p:txBody>
      </p:sp>
    </p:spTree>
    <p:extLst>
      <p:ext uri="{BB962C8B-B14F-4D97-AF65-F5344CB8AC3E}">
        <p14:creationId xmlns:p14="http://schemas.microsoft.com/office/powerpoint/2010/main" val="803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a:p>
        </p:txBody>
      </p:sp>
      <p:sp>
        <p:nvSpPr>
          <p:cNvPr id="6" name="Content Placeholder 5"/>
          <p:cNvSpPr>
            <a:spLocks noGrp="1"/>
          </p:cNvSpPr>
          <p:nvPr>
            <p:ph sz="quarter" idx="13" hasCustomPrompt="1"/>
          </p:nvPr>
        </p:nvSpPr>
        <p:spPr>
          <a:xfrm>
            <a:off x="616449" y="503238"/>
            <a:ext cx="7898901" cy="5249862"/>
          </a:xfrm>
        </p:spPr>
        <p:txBody>
          <a:bodyPr/>
          <a:lstStyle>
            <a:lvl1pPr marL="0" indent="0">
              <a:buFontTx/>
              <a:buNone/>
              <a:defRPr baseline="0"/>
            </a:lvl1pPr>
          </a:lstStyle>
          <a:p>
            <a:pPr lvl="0"/>
            <a:r>
              <a:rPr lang="en-US"/>
              <a:t>Click on icon to insert picture, graphic or table.</a:t>
            </a:r>
          </a:p>
        </p:txBody>
      </p:sp>
    </p:spTree>
    <p:extLst>
      <p:ext uri="{BB962C8B-B14F-4D97-AF65-F5344CB8AC3E}">
        <p14:creationId xmlns:p14="http://schemas.microsoft.com/office/powerpoint/2010/main" val="237015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3448328" y="2306871"/>
            <a:ext cx="2247345" cy="2244258"/>
          </a:xfrm>
          <a:prstGeom prst="rect">
            <a:avLst/>
          </a:prstGeom>
          <a:noFill/>
          <a:ln w="9525">
            <a:noFill/>
            <a:miter lim="800000"/>
            <a:headEnd/>
            <a:tailEnd/>
          </a:ln>
        </p:spPr>
      </p:pic>
      <p:sp>
        <p:nvSpPr>
          <p:cNvPr id="5" name="Rectangle 4"/>
          <p:cNvSpPr/>
          <p:nvPr userDrawn="1"/>
        </p:nvSpPr>
        <p:spPr>
          <a:xfrm>
            <a:off x="0" y="0"/>
            <a:ext cx="9144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40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E275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p:spPr>
        <p:txBody>
          <a:bodyPr anchor="b">
            <a:normAutofit/>
          </a:bodyPr>
          <a:lstStyle>
            <a:lvl1pPr algn="l">
              <a:lnSpc>
                <a:spcPct val="85000"/>
              </a:lnSpc>
              <a:defRPr sz="3200" b="1" spc="-50" baseline="0">
                <a:solidFill>
                  <a:srgbClr val="004875"/>
                </a:solidFill>
                <a:latin typeface="+mn-lt"/>
              </a:defRPr>
            </a:lvl1pPr>
          </a:lstStyle>
          <a:p>
            <a:r>
              <a:rPr lang="en-US"/>
              <a:t>Title of Presentation</a:t>
            </a:r>
          </a:p>
        </p:txBody>
      </p:sp>
      <p:cxnSp>
        <p:nvCxnSpPr>
          <p:cNvPr id="9" name="Straight Connector 8"/>
          <p:cNvCxnSpPr/>
          <p:nvPr/>
        </p:nvCxnSpPr>
        <p:spPr>
          <a:xfrm>
            <a:off x="905744" y="4343400"/>
            <a:ext cx="7406640" cy="0"/>
          </a:xfrm>
          <a:prstGeom prst="line">
            <a:avLst/>
          </a:prstGeom>
          <a:ln w="9525">
            <a:solidFill>
              <a:srgbClr val="004875"/>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833826" y="4596242"/>
            <a:ext cx="7543800" cy="1601358"/>
          </a:xfrm>
        </p:spPr>
        <p:txBody>
          <a:bodyPr>
            <a:normAutofit/>
          </a:bodyPr>
          <a:lstStyle>
            <a:lvl1pPr marL="0" indent="0" algn="ctr">
              <a:spcBef>
                <a:spcPts val="600"/>
              </a:spcBef>
              <a:buFontTx/>
              <a:buNone/>
              <a:defRPr sz="2000" baseline="0">
                <a:solidFill>
                  <a:srgbClr val="E27500"/>
                </a:solidFill>
              </a:defRPr>
            </a:lvl1pPr>
          </a:lstStyle>
          <a:p>
            <a:pPr lvl="0"/>
            <a:r>
              <a:rPr lang="en-US"/>
              <a:t>Presenter Name</a:t>
            </a:r>
          </a:p>
          <a:p>
            <a:pPr lvl="0"/>
            <a:r>
              <a:rPr lang="en-US"/>
              <a:t>Title, Organization</a:t>
            </a:r>
          </a:p>
          <a:p>
            <a:pPr lvl="0"/>
            <a:r>
              <a:rPr lang="en-US"/>
              <a:t>Date of Presentation</a:t>
            </a:r>
          </a:p>
        </p:txBody>
      </p:sp>
      <p:pic>
        <p:nvPicPr>
          <p:cNvPr id="5" name="Picture 4" descr="Text&#10;&#10;Description automatically generated">
            <a:extLst>
              <a:ext uri="{FF2B5EF4-FFF2-40B4-BE49-F238E27FC236}">
                <a16:creationId xmlns:a16="http://schemas.microsoft.com/office/drawing/2014/main" id="{650CA8C1-1ADC-43BB-8FCF-09CB18860634}"/>
              </a:ext>
            </a:extLst>
          </p:cNvPr>
          <p:cNvPicPr>
            <a:picLocks noChangeAspect="1"/>
          </p:cNvPicPr>
          <p:nvPr userDrawn="1"/>
        </p:nvPicPr>
        <p:blipFill>
          <a:blip r:embed="rId2"/>
          <a:stretch>
            <a:fillRect/>
          </a:stretch>
        </p:blipFill>
        <p:spPr>
          <a:xfrm>
            <a:off x="5743254" y="660400"/>
            <a:ext cx="2623506" cy="448579"/>
          </a:xfrm>
          <a:prstGeom prst="rect">
            <a:avLst/>
          </a:prstGeom>
        </p:spPr>
      </p:pic>
    </p:spTree>
    <p:extLst>
      <p:ext uri="{BB962C8B-B14F-4D97-AF65-F5344CB8AC3E}">
        <p14:creationId xmlns:p14="http://schemas.microsoft.com/office/powerpoint/2010/main" val="347707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49854"/>
          </a:xfrm>
          <a:prstGeom prst="rect">
            <a:avLst/>
          </a:prstGeom>
          <a:solidFill>
            <a:srgbClr val="004875"/>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215367"/>
            <a:ext cx="7966710" cy="48207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a:p>
        </p:txBody>
      </p:sp>
      <p:cxnSp>
        <p:nvCxnSpPr>
          <p:cNvPr id="10" name="Straight Connector 9"/>
          <p:cNvCxnSpPr/>
          <p:nvPr userDrawn="1"/>
        </p:nvCxnSpPr>
        <p:spPr>
          <a:xfrm>
            <a:off x="628650" y="6197511"/>
            <a:ext cx="78867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28650" y="6356350"/>
            <a:ext cx="2133475" cy="362949"/>
          </a:xfrm>
          <a:prstGeom prst="rect">
            <a:avLst/>
          </a:prstGeom>
        </p:spPr>
      </p:pic>
    </p:spTree>
    <p:extLst>
      <p:ext uri="{BB962C8B-B14F-4D97-AF65-F5344CB8AC3E}">
        <p14:creationId xmlns:p14="http://schemas.microsoft.com/office/powerpoint/2010/main" val="2674790223"/>
      </p:ext>
    </p:extLst>
  </p:cSld>
  <p:clrMap bg1="lt1" tx1="dk1" bg2="lt2" tx2="dk2" accent1="accent1" accent2="accent2" accent3="accent3" accent4="accent4" accent5="accent5" accent6="accent6" hlink="hlink" folHlink="folHlink"/>
  <p:sldLayoutIdLst>
    <p:sldLayoutId id="2147483713" r:id="rId1"/>
    <p:sldLayoutId id="2147483719" r:id="rId2"/>
    <p:sldLayoutId id="2147483737" r:id="rId3"/>
    <p:sldLayoutId id="2147483715" r:id="rId4"/>
    <p:sldLayoutId id="2147483716" r:id="rId5"/>
    <p:sldLayoutId id="2147483717" r:id="rId6"/>
    <p:sldLayoutId id="2147483718" r:id="rId7"/>
    <p:sldLayoutId id="2147483736" r:id="rId8"/>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DDD7A-47EC-401D-B3A3-E89E6A2F782D}" type="slidenum">
              <a:rPr lang="en-US" smtClean="0"/>
              <a:t>‹#›</a:t>
            </a:fld>
            <a:endParaRPr lang="en-US"/>
          </a:p>
        </p:txBody>
      </p:sp>
    </p:spTree>
    <p:extLst>
      <p:ext uri="{BB962C8B-B14F-4D97-AF65-F5344CB8AC3E}">
        <p14:creationId xmlns:p14="http://schemas.microsoft.com/office/powerpoint/2010/main" val="3044029153"/>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tmp"/><Relationship Id="rId4" Type="http://schemas.openxmlformats.org/officeDocument/2006/relationships/image" Target="../media/image10.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tmp"/><Relationship Id="rId4" Type="http://schemas.openxmlformats.org/officeDocument/2006/relationships/image" Target="../media/image11.tmp"/></Relationships>
</file>

<file path=ppt/slides/_rels/slide3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mailto:ASDProvider@scdhhs.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Autism Spectrum Disorder (ASD) Services Provider Manual Update:</a:t>
            </a:r>
            <a:br>
              <a:rPr lang="en-US" dirty="0"/>
            </a:br>
            <a:r>
              <a:rPr lang="en-US" dirty="0"/>
              <a:t>Medical Necessity Criteria</a:t>
            </a:r>
          </a:p>
        </p:txBody>
      </p:sp>
      <p:sp>
        <p:nvSpPr>
          <p:cNvPr id="10" name="Text Placeholder 9"/>
          <p:cNvSpPr>
            <a:spLocks noGrp="1"/>
          </p:cNvSpPr>
          <p:nvPr>
            <p:ph type="body" sz="quarter" idx="10"/>
          </p:nvPr>
        </p:nvSpPr>
        <p:spPr/>
        <p:txBody>
          <a:bodyPr/>
          <a:lstStyle/>
          <a:p>
            <a:r>
              <a:rPr lang="en-US" dirty="0"/>
              <a:t>South Carolina Department of Health and Human Services </a:t>
            </a:r>
          </a:p>
          <a:p>
            <a:r>
              <a:rPr lang="en-US" dirty="0"/>
              <a:t>Division of Behavioral Health </a:t>
            </a:r>
          </a:p>
        </p:txBody>
      </p:sp>
    </p:spTree>
    <p:extLst>
      <p:ext uri="{BB962C8B-B14F-4D97-AF65-F5344CB8AC3E}">
        <p14:creationId xmlns:p14="http://schemas.microsoft.com/office/powerpoint/2010/main" val="308954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DED3-4CA8-AD6F-4C35-39CEF23B56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5840C8-9F61-06F0-AB61-FBF4EAA363D8}"/>
              </a:ext>
            </a:extLst>
          </p:cNvPr>
          <p:cNvSpPr>
            <a:spLocks noGrp="1"/>
          </p:cNvSpPr>
          <p:nvPr>
            <p:ph type="title"/>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23D5F490-45AB-8877-673C-EB7746BDA0F6}"/>
              </a:ext>
            </a:extLst>
          </p:cNvPr>
          <p:cNvSpPr>
            <a:spLocks noGrp="1"/>
          </p:cNvSpPr>
          <p:nvPr>
            <p:ph sz="quarter" idx="4"/>
          </p:nvPr>
        </p:nvSpPr>
        <p:spPr>
          <a:xfrm>
            <a:off x="0" y="1801726"/>
            <a:ext cx="9144000" cy="1492881"/>
          </a:xfrm>
        </p:spPr>
        <p:txBody>
          <a:bodyPr>
            <a:normAutofit/>
          </a:bodyPr>
          <a:lstStyle/>
          <a:p>
            <a:pPr marL="800100" lvl="1" indent="-342900" algn="ctr">
              <a:buSzPct val="100000"/>
              <a:buAutoNum type="arabicPeriod"/>
            </a:pPr>
            <a:r>
              <a:rPr lang="en-US" dirty="0">
                <a:solidFill>
                  <a:schemeClr val="bg1">
                    <a:lumMod val="75000"/>
                  </a:schemeClr>
                </a:solidFill>
                <a:effectLst/>
                <a:ea typeface="Aptos" panose="020B0004020202020204" pitchFamily="34" charset="0"/>
              </a:rPr>
              <a:t>CDA</a:t>
            </a:r>
          </a:p>
          <a:p>
            <a:pPr marL="800100" lvl="1" indent="-342900" algn="ctr">
              <a:buSzPct val="100000"/>
              <a:buAutoNum type="arabicPeriod"/>
            </a:pPr>
            <a:r>
              <a:rPr lang="en-US" sz="3200" b="1" dirty="0">
                <a:effectLst/>
                <a:ea typeface="Aptos" panose="020B0004020202020204" pitchFamily="34" charset="0"/>
              </a:rPr>
              <a:t>Medical-Care-Home Autism Assessment</a:t>
            </a:r>
          </a:p>
          <a:p>
            <a:pPr marL="800100" lvl="1" indent="-342900" algn="ctr">
              <a:buSzPct val="100000"/>
              <a:buAutoNum type="arabicPeriod"/>
            </a:pPr>
            <a:r>
              <a:rPr lang="en-US" dirty="0">
                <a:solidFill>
                  <a:schemeClr val="bg1">
                    <a:lumMod val="75000"/>
                  </a:schemeClr>
                </a:solidFill>
                <a:effectLst/>
                <a:ea typeface="Aptos" panose="020B0004020202020204" pitchFamily="34" charset="0"/>
              </a:rPr>
              <a:t>Presumptive Eligibility Assessment for ABA Therapy</a:t>
            </a:r>
          </a:p>
          <a:p>
            <a:pPr marL="0" marR="0" lvl="0" indent="0" algn="ctr">
              <a:lnSpc>
                <a:spcPct val="112000"/>
              </a:lnSpc>
              <a:spcBef>
                <a:spcPts val="0"/>
              </a:spcBef>
              <a:spcAft>
                <a:spcPts val="0"/>
              </a:spcAft>
              <a:buNone/>
            </a:pPr>
            <a:endParaRPr lang="en-US" b="1"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15930861-C77F-EFE3-A99E-37CCE6A73556}"/>
              </a:ext>
            </a:extLst>
          </p:cNvPr>
          <p:cNvSpPr>
            <a:spLocks noGrp="1"/>
          </p:cNvSpPr>
          <p:nvPr>
            <p:ph type="sldNum" sz="quarter" idx="10"/>
          </p:nvPr>
        </p:nvSpPr>
        <p:spPr/>
        <p:txBody>
          <a:bodyPr/>
          <a:lstStyle/>
          <a:p>
            <a:fld id="{C1640D55-031C-4AD9-A16C-4EFA2F922910}" type="slidenum">
              <a:rPr lang="en-US" smtClean="0"/>
              <a:pPr/>
              <a:t>10</a:t>
            </a:fld>
            <a:endParaRPr lang="en-US"/>
          </a:p>
        </p:txBody>
      </p:sp>
    </p:spTree>
    <p:extLst>
      <p:ext uri="{BB962C8B-B14F-4D97-AF65-F5344CB8AC3E}">
        <p14:creationId xmlns:p14="http://schemas.microsoft.com/office/powerpoint/2010/main" val="333012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48870-40A0-202E-53AB-98CFC2E9FD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AB4DA7-1879-7431-60F2-91B8918BF3EA}"/>
              </a:ext>
            </a:extLst>
          </p:cNvPr>
          <p:cNvSpPr>
            <a:spLocks noGrp="1"/>
          </p:cNvSpPr>
          <p:nvPr>
            <p:ph type="title"/>
          </p:nvPr>
        </p:nvSpPr>
        <p:spPr/>
        <p:txBody>
          <a:bodyPr>
            <a:normAutofit/>
          </a:bodyPr>
          <a:lstStyle/>
          <a:p>
            <a:r>
              <a:rPr lang="en-US" dirty="0"/>
              <a:t>Medical-Care-Home Autism Assessment</a:t>
            </a:r>
            <a:endParaRPr lang="en-US" i="1" dirty="0"/>
          </a:p>
        </p:txBody>
      </p:sp>
      <p:sp>
        <p:nvSpPr>
          <p:cNvPr id="9" name="Content Placeholder 8">
            <a:extLst>
              <a:ext uri="{FF2B5EF4-FFF2-40B4-BE49-F238E27FC236}">
                <a16:creationId xmlns:a16="http://schemas.microsoft.com/office/drawing/2014/main" id="{988DF99B-9256-88DA-E328-DBB58198E1F6}"/>
              </a:ext>
            </a:extLst>
          </p:cNvPr>
          <p:cNvSpPr>
            <a:spLocks noGrp="1"/>
          </p:cNvSpPr>
          <p:nvPr>
            <p:ph sz="quarter" idx="4"/>
          </p:nvPr>
        </p:nvSpPr>
        <p:spPr>
          <a:xfrm>
            <a:off x="279918" y="1045029"/>
            <a:ext cx="8237020" cy="5070636"/>
          </a:xfrm>
        </p:spPr>
        <p:txBody>
          <a:bodyPr>
            <a:normAutofit/>
          </a:bodyPr>
          <a:lstStyle/>
          <a:p>
            <a:pPr marL="0" marR="0" lvl="0" indent="0">
              <a:lnSpc>
                <a:spcPct val="112000"/>
              </a:lnSpc>
              <a:spcBef>
                <a:spcPts val="0"/>
              </a:spcBef>
              <a:spcAft>
                <a:spcPts val="0"/>
              </a:spcAft>
              <a:buNone/>
            </a:pPr>
            <a:r>
              <a:rPr lang="en-US" sz="1900" b="1" dirty="0">
                <a:solidFill>
                  <a:srgbClr val="E27500"/>
                </a:solidFill>
                <a:ea typeface="Arial" panose="020B0604020202020204" pitchFamily="34" charset="0"/>
              </a:rPr>
              <a:t>To support continuity of care of autistic children in the medical care home, by allowing physicians to administer focused autism assessments and diagnose ASD in two clinical situations:</a:t>
            </a:r>
          </a:p>
          <a:p>
            <a:pPr marL="0" marR="0" lvl="0" indent="0">
              <a:lnSpc>
                <a:spcPct val="112000"/>
              </a:lnSpc>
              <a:spcBef>
                <a:spcPts val="0"/>
              </a:spcBef>
              <a:spcAft>
                <a:spcPts val="0"/>
              </a:spcAft>
              <a:buNone/>
            </a:pPr>
            <a:endParaRPr lang="en-US" sz="1900" b="1" dirty="0">
              <a:solidFill>
                <a:srgbClr val="E27500"/>
              </a:solidFill>
              <a:ea typeface="Arial" panose="020B0604020202020204" pitchFamily="34" charset="0"/>
            </a:endParaRPr>
          </a:p>
          <a:p>
            <a:pPr marL="0" marR="0" lvl="0" indent="0">
              <a:lnSpc>
                <a:spcPct val="112000"/>
              </a:lnSpc>
              <a:spcBef>
                <a:spcPts val="0"/>
              </a:spcBef>
              <a:spcAft>
                <a:spcPts val="0"/>
              </a:spcAft>
              <a:buNone/>
            </a:pPr>
            <a:endParaRPr lang="en-US" sz="2400" b="1" dirty="0">
              <a:solidFill>
                <a:srgbClr val="E27500"/>
              </a:solidFill>
              <a:ea typeface="Arial" panose="020B0604020202020204" pitchFamily="34" charset="0"/>
            </a:endParaRPr>
          </a:p>
          <a:p>
            <a:pPr marL="228600" lvl="2" indent="-457200" algn="ctr">
              <a:lnSpc>
                <a:spcPct val="112000"/>
              </a:lnSpc>
              <a:spcBef>
                <a:spcPts val="0"/>
              </a:spcBef>
              <a:buSzPct val="100000"/>
              <a:buFont typeface="+mj-lt"/>
              <a:buAutoNum type="arabicPeriod"/>
            </a:pPr>
            <a:r>
              <a:rPr lang="en-US" sz="2400" b="1" dirty="0">
                <a:ea typeface="Arial" panose="020B0604020202020204" pitchFamily="34" charset="0"/>
              </a:rPr>
              <a:t>Medical confirmation of prior ASD diagnosis </a:t>
            </a:r>
          </a:p>
          <a:p>
            <a:pPr marL="228600" lvl="2" indent="-457200" algn="ctr">
              <a:lnSpc>
                <a:spcPct val="112000"/>
              </a:lnSpc>
              <a:spcBef>
                <a:spcPts val="0"/>
              </a:spcBef>
              <a:buSzPct val="100000"/>
              <a:buFont typeface="+mj-lt"/>
              <a:buAutoNum type="arabicPeriod"/>
            </a:pPr>
            <a:endParaRPr lang="en-US" sz="2400" b="1" dirty="0">
              <a:ea typeface="Arial" panose="020B0604020202020204" pitchFamily="34" charset="0"/>
            </a:endParaRPr>
          </a:p>
          <a:p>
            <a:pPr marL="228600" lvl="2" indent="-457200" algn="ctr">
              <a:lnSpc>
                <a:spcPct val="112000"/>
              </a:lnSpc>
              <a:spcBef>
                <a:spcPts val="0"/>
              </a:spcBef>
              <a:buSzPct val="100000"/>
              <a:buFont typeface="+mj-lt"/>
              <a:buAutoNum type="arabicPeriod"/>
            </a:pPr>
            <a:endParaRPr lang="en-US" sz="2400" b="1" dirty="0">
              <a:ea typeface="Arial" panose="020B0604020202020204" pitchFamily="34" charset="0"/>
            </a:endParaRPr>
          </a:p>
          <a:p>
            <a:pPr marL="228600" lvl="2" indent="-457200" algn="ctr">
              <a:lnSpc>
                <a:spcPct val="112000"/>
              </a:lnSpc>
              <a:spcBef>
                <a:spcPts val="0"/>
              </a:spcBef>
              <a:buSzPct val="100000"/>
              <a:buFont typeface="+mj-lt"/>
              <a:buAutoNum type="arabicPeriod"/>
            </a:pPr>
            <a:r>
              <a:rPr lang="en-US" sz="2400" b="1" dirty="0">
                <a:solidFill>
                  <a:schemeClr val="bg1">
                    <a:lumMod val="85000"/>
                  </a:schemeClr>
                </a:solidFill>
                <a:ea typeface="Arial" panose="020B0604020202020204" pitchFamily="34" charset="0"/>
              </a:rPr>
              <a:t>Initial diagnosis of toddler with unequivocal ASD presentation</a:t>
            </a:r>
          </a:p>
          <a:p>
            <a:pPr marL="914400" lvl="2" indent="0">
              <a:lnSpc>
                <a:spcPct val="112000"/>
              </a:lnSpc>
              <a:spcBef>
                <a:spcPts val="0"/>
              </a:spcBef>
              <a:buNone/>
            </a:pPr>
            <a:endParaRPr lang="en-US" sz="1600" u="sng" dirty="0">
              <a:ea typeface="Arial" panose="020B0604020202020204" pitchFamily="34" charset="0"/>
            </a:endParaRPr>
          </a:p>
          <a:p>
            <a:pPr marL="914400" lvl="2" indent="0">
              <a:lnSpc>
                <a:spcPct val="112000"/>
              </a:lnSpc>
              <a:spcBef>
                <a:spcPts val="0"/>
              </a:spcBef>
              <a:buNone/>
            </a:pPr>
            <a:endParaRPr lang="en-US" sz="1600" dirty="0">
              <a:ea typeface="Arial" panose="020B0604020202020204" pitchFamily="34" charset="0"/>
              <a:sym typeface="Wingdings" panose="05000000000000000000" pitchFamily="2" charset="2"/>
            </a:endParaRPr>
          </a:p>
          <a:p>
            <a:pPr marL="0" marR="0" lvl="0" indent="0">
              <a:lnSpc>
                <a:spcPct val="112000"/>
              </a:lnSpc>
              <a:spcBef>
                <a:spcPts val="0"/>
              </a:spcBef>
              <a:spcAft>
                <a:spcPts val="0"/>
              </a:spcAft>
              <a:buNone/>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617A656B-F250-C0B7-41EB-51489C7398F0}"/>
              </a:ext>
            </a:extLst>
          </p:cNvPr>
          <p:cNvSpPr>
            <a:spLocks noGrp="1"/>
          </p:cNvSpPr>
          <p:nvPr>
            <p:ph type="sldNum" sz="quarter" idx="10"/>
          </p:nvPr>
        </p:nvSpPr>
        <p:spPr/>
        <p:txBody>
          <a:bodyPr/>
          <a:lstStyle/>
          <a:p>
            <a:fld id="{C1640D55-031C-4AD9-A16C-4EFA2F922910}" type="slidenum">
              <a:rPr lang="en-US" smtClean="0"/>
              <a:pPr/>
              <a:t>11</a:t>
            </a:fld>
            <a:endParaRPr lang="en-US"/>
          </a:p>
        </p:txBody>
      </p:sp>
    </p:spTree>
    <p:extLst>
      <p:ext uri="{BB962C8B-B14F-4D97-AF65-F5344CB8AC3E}">
        <p14:creationId xmlns:p14="http://schemas.microsoft.com/office/powerpoint/2010/main" val="378418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8BA7-230F-326F-AB69-F0B5EB2EB0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AF06E7-17B8-B164-3539-B6863E9ED195}"/>
              </a:ext>
            </a:extLst>
          </p:cNvPr>
          <p:cNvSpPr>
            <a:spLocks noGrp="1"/>
          </p:cNvSpPr>
          <p:nvPr>
            <p:ph type="title"/>
          </p:nvPr>
        </p:nvSpPr>
        <p:spPr/>
        <p:txBody>
          <a:bodyPr>
            <a:normAutofit/>
          </a:bodyPr>
          <a:lstStyle/>
          <a:p>
            <a:r>
              <a:rPr lang="en-US" dirty="0"/>
              <a:t>Medical-Care-Home Autism Assessment </a:t>
            </a:r>
            <a:r>
              <a:rPr lang="en-US" sz="1800" i="1" dirty="0"/>
              <a:t>(cont.)</a:t>
            </a:r>
          </a:p>
        </p:txBody>
      </p:sp>
      <p:sp>
        <p:nvSpPr>
          <p:cNvPr id="9" name="Content Placeholder 8">
            <a:extLst>
              <a:ext uri="{FF2B5EF4-FFF2-40B4-BE49-F238E27FC236}">
                <a16:creationId xmlns:a16="http://schemas.microsoft.com/office/drawing/2014/main" id="{0A85F8AC-2436-7599-C377-0B7512EF6DB7}"/>
              </a:ext>
            </a:extLst>
          </p:cNvPr>
          <p:cNvSpPr>
            <a:spLocks noGrp="1"/>
          </p:cNvSpPr>
          <p:nvPr>
            <p:ph sz="quarter" idx="4"/>
          </p:nvPr>
        </p:nvSpPr>
        <p:spPr>
          <a:xfrm>
            <a:off x="279918" y="1045028"/>
            <a:ext cx="8237020" cy="5132487"/>
          </a:xfrm>
        </p:spPr>
        <p:txBody>
          <a:bodyPr>
            <a:normAutofit fontScale="92500" lnSpcReduction="10000"/>
          </a:bodyPr>
          <a:lstStyle/>
          <a:p>
            <a:pPr marL="0" marR="0" lvl="0" indent="0">
              <a:lnSpc>
                <a:spcPct val="112000"/>
              </a:lnSpc>
              <a:spcBef>
                <a:spcPts val="0"/>
              </a:spcBef>
              <a:spcAft>
                <a:spcPts val="0"/>
              </a:spcAft>
              <a:buNone/>
            </a:pPr>
            <a:r>
              <a:rPr lang="en-US" sz="1900" b="1" dirty="0">
                <a:solidFill>
                  <a:srgbClr val="E27500"/>
                </a:solidFill>
                <a:ea typeface="Arial" panose="020B0604020202020204" pitchFamily="34" charset="0"/>
              </a:rPr>
              <a:t>To support continuity of care of autistic children in the medical care home, Physicians can confirm a prior ASD diagnosis and manage the patient’s care without subspecialty evaluations.</a:t>
            </a:r>
          </a:p>
          <a:p>
            <a:pPr marL="0" marR="0" lvl="0" indent="0">
              <a:lnSpc>
                <a:spcPct val="112000"/>
              </a:lnSpc>
              <a:spcBef>
                <a:spcPts val="0"/>
              </a:spcBef>
              <a:spcAft>
                <a:spcPts val="0"/>
              </a:spcAft>
              <a:buNone/>
            </a:pPr>
            <a:endParaRPr lang="en-US" sz="1900" b="1" dirty="0">
              <a:solidFill>
                <a:srgbClr val="E27500"/>
              </a:solidFill>
              <a:ea typeface="Arial" panose="020B0604020202020204" pitchFamily="34" charset="0"/>
            </a:endParaRPr>
          </a:p>
          <a:p>
            <a:pPr marL="0" marR="0" lvl="0" indent="0">
              <a:lnSpc>
                <a:spcPct val="112000"/>
              </a:lnSpc>
              <a:spcBef>
                <a:spcPts val="0"/>
              </a:spcBef>
              <a:spcAft>
                <a:spcPts val="0"/>
              </a:spcAft>
              <a:buNone/>
            </a:pPr>
            <a:r>
              <a:rPr lang="en-US" sz="2200" b="1" dirty="0">
                <a:ea typeface="Arial" panose="020B0604020202020204" pitchFamily="34" charset="0"/>
              </a:rPr>
              <a:t>1. Medical Confirmation of Prior ASD Diagnosis </a:t>
            </a:r>
          </a:p>
          <a:p>
            <a:pPr marL="457200" lvl="1" indent="0">
              <a:lnSpc>
                <a:spcPct val="112000"/>
              </a:lnSpc>
              <a:spcBef>
                <a:spcPts val="0"/>
              </a:spcBef>
              <a:buNone/>
            </a:pPr>
            <a:r>
              <a:rPr lang="en-US" sz="1900" u="sng" dirty="0">
                <a:ea typeface="Arial" panose="020B0604020202020204" pitchFamily="34" charset="0"/>
              </a:rPr>
              <a:t>Any licensed physician </a:t>
            </a:r>
            <a:r>
              <a:rPr lang="en-US" sz="1900" dirty="0">
                <a:ea typeface="Arial" panose="020B0604020202020204" pitchFamily="34" charset="0"/>
              </a:rPr>
              <a:t>in the medical care home can confirm an ASD diagnosis, ensure the medical standard of care has been addressed, coordinate referrals to subspecialists and therapists.</a:t>
            </a:r>
          </a:p>
          <a:p>
            <a:pPr marL="457200" lvl="1" indent="0">
              <a:lnSpc>
                <a:spcPct val="112000"/>
              </a:lnSpc>
              <a:spcBef>
                <a:spcPts val="0"/>
              </a:spcBef>
              <a:buNone/>
            </a:pPr>
            <a:endParaRPr lang="en-US" sz="1900" dirty="0">
              <a:solidFill>
                <a:schemeClr val="tx1"/>
              </a:solidFill>
              <a:ea typeface="Arial" panose="020B0604020202020204" pitchFamily="34" charset="0"/>
            </a:endParaRPr>
          </a:p>
          <a:p>
            <a:pPr lvl="1">
              <a:lnSpc>
                <a:spcPct val="112000"/>
              </a:lnSpc>
              <a:spcBef>
                <a:spcPts val="0"/>
              </a:spcBef>
            </a:pPr>
            <a:r>
              <a:rPr lang="en-US" sz="2000" b="1" dirty="0">
                <a:ea typeface="Arial" panose="020B0604020202020204" pitchFamily="34" charset="0"/>
              </a:rPr>
              <a:t>Valid Prior Evaluations</a:t>
            </a:r>
          </a:p>
          <a:p>
            <a:pPr lvl="2">
              <a:lnSpc>
                <a:spcPct val="112000"/>
              </a:lnSpc>
              <a:spcBef>
                <a:spcPts val="0"/>
              </a:spcBef>
              <a:buFont typeface="Arial" panose="020B0604020202020204" pitchFamily="34" charset="0"/>
              <a:buChar char="•"/>
            </a:pPr>
            <a:r>
              <a:rPr lang="en-US" sz="1600" dirty="0">
                <a:ea typeface="Arial" panose="020B0604020202020204" pitchFamily="34" charset="0"/>
              </a:rPr>
              <a:t>DOE: IDEA classification of ASD</a:t>
            </a:r>
          </a:p>
          <a:p>
            <a:pPr lvl="2">
              <a:lnSpc>
                <a:spcPct val="112000"/>
              </a:lnSpc>
              <a:spcBef>
                <a:spcPts val="0"/>
              </a:spcBef>
              <a:buFont typeface="Arial" panose="020B0604020202020204" pitchFamily="34" charset="0"/>
              <a:buChar char="•"/>
            </a:pPr>
            <a:r>
              <a:rPr lang="en-US" sz="1600" dirty="0">
                <a:ea typeface="Arial" panose="020B0604020202020204" pitchFamily="34" charset="0"/>
              </a:rPr>
              <a:t>BHDD-OIDD: ASD Eligibility Category</a:t>
            </a:r>
          </a:p>
          <a:p>
            <a:pPr lvl="2">
              <a:lnSpc>
                <a:spcPct val="112000"/>
              </a:lnSpc>
              <a:spcBef>
                <a:spcPts val="0"/>
              </a:spcBef>
              <a:buFont typeface="Arial" panose="020B0604020202020204" pitchFamily="34" charset="0"/>
              <a:buChar char="•"/>
            </a:pPr>
            <a:r>
              <a:rPr lang="en-US" sz="1600" b="1" dirty="0">
                <a:ea typeface="Arial" panose="020B0604020202020204" pitchFamily="34" charset="0"/>
              </a:rPr>
              <a:t>Out-of-state diagnosis that meets CDA criteria</a:t>
            </a:r>
          </a:p>
          <a:p>
            <a:pPr lvl="3">
              <a:lnSpc>
                <a:spcPct val="112000"/>
              </a:lnSpc>
              <a:spcBef>
                <a:spcPts val="0"/>
              </a:spcBef>
              <a:buFont typeface="Arial" panose="020B0604020202020204" pitchFamily="34" charset="0"/>
              <a:buChar char="•"/>
            </a:pPr>
            <a:r>
              <a:rPr lang="en-US" sz="1600" dirty="0">
                <a:ea typeface="Arial" panose="020B0604020202020204" pitchFamily="34" charset="0"/>
              </a:rPr>
              <a:t>Administered directly by physician (MD/DO), psychologist (PhD/PsyD), or LPES equivalent</a:t>
            </a:r>
          </a:p>
          <a:p>
            <a:pPr lvl="3">
              <a:lnSpc>
                <a:spcPct val="112000"/>
              </a:lnSpc>
              <a:spcBef>
                <a:spcPts val="0"/>
              </a:spcBef>
              <a:buFont typeface="Arial" panose="020B0604020202020204" pitchFamily="34" charset="0"/>
              <a:buChar char="•"/>
            </a:pPr>
            <a:r>
              <a:rPr lang="en-US" sz="1600" dirty="0">
                <a:ea typeface="Arial" panose="020B0604020202020204" pitchFamily="34" charset="0"/>
              </a:rPr>
              <a:t>Administered in-person (virtual diagnostic evaluations are not valid)</a:t>
            </a:r>
          </a:p>
          <a:p>
            <a:pPr lvl="3">
              <a:lnSpc>
                <a:spcPct val="112000"/>
              </a:lnSpc>
              <a:spcBef>
                <a:spcPts val="0"/>
              </a:spcBef>
              <a:buFont typeface="Arial" panose="020B0604020202020204" pitchFamily="34" charset="0"/>
              <a:buChar char="•"/>
            </a:pPr>
            <a:r>
              <a:rPr lang="en-US" sz="1600" dirty="0">
                <a:ea typeface="Arial" panose="020B0604020202020204" pitchFamily="34" charset="0"/>
              </a:rPr>
              <a:t>Must include ADOS/ADI/CARS + cognitive or developmental assessment</a:t>
            </a:r>
            <a:endParaRPr lang="en-US" sz="1600" b="1" dirty="0">
              <a:ea typeface="Arial" panose="020B0604020202020204" pitchFamily="34" charset="0"/>
            </a:endParaRPr>
          </a:p>
          <a:p>
            <a:pPr marL="914400" lvl="2" indent="0">
              <a:lnSpc>
                <a:spcPct val="112000"/>
              </a:lnSpc>
              <a:spcBef>
                <a:spcPts val="0"/>
              </a:spcBef>
              <a:buNone/>
            </a:pPr>
            <a:endParaRPr lang="en-US" sz="1600" dirty="0">
              <a:ea typeface="Arial" panose="020B0604020202020204" pitchFamily="34" charset="0"/>
              <a:sym typeface="Wingdings" panose="05000000000000000000" pitchFamily="2" charset="2"/>
            </a:endParaRPr>
          </a:p>
          <a:p>
            <a:pPr marL="0" lvl="2" indent="0" algn="ctr">
              <a:lnSpc>
                <a:spcPct val="112000"/>
              </a:lnSpc>
              <a:spcBef>
                <a:spcPts val="0"/>
              </a:spcBef>
              <a:buNone/>
            </a:pPr>
            <a:r>
              <a:rPr lang="en-US" sz="1900" b="1" u="sng" dirty="0">
                <a:solidFill>
                  <a:srgbClr val="C00000"/>
                </a:solidFill>
                <a:ea typeface="Arial" panose="020B0604020202020204" pitchFamily="34" charset="0"/>
                <a:sym typeface="Wingdings" panose="05000000000000000000" pitchFamily="2" charset="2"/>
              </a:rPr>
              <a:t>Child will not be referred for CDA or to a DEC for ASD diagnosis</a:t>
            </a:r>
          </a:p>
        </p:txBody>
      </p:sp>
      <p:sp>
        <p:nvSpPr>
          <p:cNvPr id="2" name="Slide Number Placeholder 1">
            <a:extLst>
              <a:ext uri="{FF2B5EF4-FFF2-40B4-BE49-F238E27FC236}">
                <a16:creationId xmlns:a16="http://schemas.microsoft.com/office/drawing/2014/main" id="{F01DF803-0499-4909-F09E-B8DB613BF7F5}"/>
              </a:ext>
            </a:extLst>
          </p:cNvPr>
          <p:cNvSpPr>
            <a:spLocks noGrp="1"/>
          </p:cNvSpPr>
          <p:nvPr>
            <p:ph type="sldNum" sz="quarter" idx="10"/>
          </p:nvPr>
        </p:nvSpPr>
        <p:spPr/>
        <p:txBody>
          <a:bodyPr/>
          <a:lstStyle/>
          <a:p>
            <a:fld id="{C1640D55-031C-4AD9-A16C-4EFA2F922910}" type="slidenum">
              <a:rPr lang="en-US" smtClean="0"/>
              <a:pPr/>
              <a:t>12</a:t>
            </a:fld>
            <a:endParaRPr lang="en-US"/>
          </a:p>
        </p:txBody>
      </p:sp>
    </p:spTree>
    <p:extLst>
      <p:ext uri="{BB962C8B-B14F-4D97-AF65-F5344CB8AC3E}">
        <p14:creationId xmlns:p14="http://schemas.microsoft.com/office/powerpoint/2010/main" val="96695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7083-1AC8-5B51-39ED-06FC00017B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6210A8-E711-4D92-9ABA-864B85D402D7}"/>
              </a:ext>
            </a:extLst>
          </p:cNvPr>
          <p:cNvSpPr>
            <a:spLocks noGrp="1"/>
          </p:cNvSpPr>
          <p:nvPr>
            <p:ph type="title"/>
          </p:nvPr>
        </p:nvSpPr>
        <p:spPr/>
        <p:txBody>
          <a:bodyPr>
            <a:normAutofit/>
          </a:bodyPr>
          <a:lstStyle/>
          <a:p>
            <a:r>
              <a:rPr lang="en-US" dirty="0"/>
              <a:t>Medical-Care-Home Autism Assessment </a:t>
            </a:r>
            <a:r>
              <a:rPr lang="en-US" sz="1800" i="1" dirty="0"/>
              <a:t>(cont.)</a:t>
            </a:r>
          </a:p>
        </p:txBody>
      </p:sp>
      <p:sp>
        <p:nvSpPr>
          <p:cNvPr id="9" name="Content Placeholder 8">
            <a:extLst>
              <a:ext uri="{FF2B5EF4-FFF2-40B4-BE49-F238E27FC236}">
                <a16:creationId xmlns:a16="http://schemas.microsoft.com/office/drawing/2014/main" id="{2EAF5096-176D-477D-2B28-ACFAC115F751}"/>
              </a:ext>
            </a:extLst>
          </p:cNvPr>
          <p:cNvSpPr>
            <a:spLocks noGrp="1"/>
          </p:cNvSpPr>
          <p:nvPr>
            <p:ph sz="quarter" idx="4"/>
          </p:nvPr>
        </p:nvSpPr>
        <p:spPr>
          <a:xfrm>
            <a:off x="279918" y="1045028"/>
            <a:ext cx="8237020" cy="5132487"/>
          </a:xfrm>
        </p:spPr>
        <p:txBody>
          <a:bodyPr>
            <a:normAutofit fontScale="85000" lnSpcReduction="10000"/>
          </a:bodyPr>
          <a:lstStyle/>
          <a:p>
            <a:pPr marL="0" marR="0" lvl="0" indent="0">
              <a:lnSpc>
                <a:spcPct val="112000"/>
              </a:lnSpc>
              <a:spcBef>
                <a:spcPts val="0"/>
              </a:spcBef>
              <a:spcAft>
                <a:spcPts val="0"/>
              </a:spcAft>
              <a:buNone/>
            </a:pPr>
            <a:r>
              <a:rPr lang="en-US" sz="1900" b="1" dirty="0">
                <a:solidFill>
                  <a:srgbClr val="E27500"/>
                </a:solidFill>
                <a:ea typeface="Arial" panose="020B0604020202020204" pitchFamily="34" charset="0"/>
              </a:rPr>
              <a:t>To support continuity of care of autistic children in the medical care home, Physicians can confirm a prior ASD diagnosis and manage the patient’s care without subspecialty evaluations.</a:t>
            </a:r>
          </a:p>
          <a:p>
            <a:pPr marL="0" marR="0" lvl="0" indent="0">
              <a:lnSpc>
                <a:spcPct val="112000"/>
              </a:lnSpc>
              <a:spcBef>
                <a:spcPts val="0"/>
              </a:spcBef>
              <a:spcAft>
                <a:spcPts val="0"/>
              </a:spcAft>
              <a:buNone/>
            </a:pPr>
            <a:endParaRPr lang="en-US" sz="1900" b="1" dirty="0">
              <a:solidFill>
                <a:srgbClr val="E27500"/>
              </a:solidFill>
              <a:ea typeface="Arial" panose="020B0604020202020204" pitchFamily="34" charset="0"/>
            </a:endParaRPr>
          </a:p>
          <a:p>
            <a:pPr marL="0" marR="0" lvl="0" indent="0">
              <a:lnSpc>
                <a:spcPct val="112000"/>
              </a:lnSpc>
              <a:spcBef>
                <a:spcPts val="0"/>
              </a:spcBef>
              <a:spcAft>
                <a:spcPts val="0"/>
              </a:spcAft>
              <a:buNone/>
            </a:pPr>
            <a:r>
              <a:rPr lang="en-US" sz="2200" b="1" dirty="0">
                <a:ea typeface="Arial" panose="020B0604020202020204" pitchFamily="34" charset="0"/>
              </a:rPr>
              <a:t>1. Medical Confirmation of Prior ASD Diagnosis </a:t>
            </a:r>
          </a:p>
          <a:p>
            <a:pPr marL="457200" lvl="1" indent="0">
              <a:lnSpc>
                <a:spcPct val="112000"/>
              </a:lnSpc>
              <a:spcBef>
                <a:spcPts val="0"/>
              </a:spcBef>
              <a:buNone/>
            </a:pPr>
            <a:r>
              <a:rPr lang="en-US" sz="1900" u="sng" dirty="0">
                <a:ea typeface="Arial" panose="020B0604020202020204" pitchFamily="34" charset="0"/>
              </a:rPr>
              <a:t>Any licensed physician </a:t>
            </a:r>
            <a:r>
              <a:rPr lang="en-US" sz="1900" dirty="0">
                <a:ea typeface="Arial" panose="020B0604020202020204" pitchFamily="34" charset="0"/>
              </a:rPr>
              <a:t>in the medical care home can confirm an ASD diagnosis, ensure the medical standard of care has been addressed, coordinate referrals to subspecialists and therapists.</a:t>
            </a:r>
          </a:p>
          <a:p>
            <a:pPr marL="457200" lvl="1" indent="0">
              <a:lnSpc>
                <a:spcPct val="112000"/>
              </a:lnSpc>
              <a:spcBef>
                <a:spcPts val="0"/>
              </a:spcBef>
              <a:buNone/>
            </a:pPr>
            <a:endParaRPr lang="en-US" sz="1900" dirty="0">
              <a:solidFill>
                <a:schemeClr val="tx1"/>
              </a:solidFill>
              <a:ea typeface="Arial" panose="020B0604020202020204" pitchFamily="34" charset="0"/>
            </a:endParaRPr>
          </a:p>
          <a:p>
            <a:pPr lvl="1">
              <a:lnSpc>
                <a:spcPct val="112000"/>
              </a:lnSpc>
              <a:spcBef>
                <a:spcPts val="0"/>
              </a:spcBef>
            </a:pPr>
            <a:r>
              <a:rPr lang="en-US" sz="1600" b="1" dirty="0">
                <a:ea typeface="Arial" panose="020B0604020202020204" pitchFamily="34" charset="0"/>
              </a:rPr>
              <a:t>Assessment requires</a:t>
            </a:r>
          </a:p>
          <a:p>
            <a:pPr marL="1143000" lvl="3">
              <a:lnSpc>
                <a:spcPct val="112000"/>
              </a:lnSpc>
              <a:spcBef>
                <a:spcPts val="0"/>
              </a:spcBef>
            </a:pPr>
            <a:r>
              <a:rPr lang="en-US" sz="1600" dirty="0">
                <a:ea typeface="Arial" panose="020B0604020202020204" pitchFamily="34" charset="0"/>
              </a:rPr>
              <a:t>Documentation of review of prior evaluation</a:t>
            </a:r>
          </a:p>
          <a:p>
            <a:pPr marL="1143000" lvl="3">
              <a:lnSpc>
                <a:spcPct val="112000"/>
              </a:lnSpc>
              <a:spcBef>
                <a:spcPts val="0"/>
              </a:spcBef>
            </a:pPr>
            <a:r>
              <a:rPr lang="en-US" sz="1600" dirty="0">
                <a:ea typeface="Arial" panose="020B0604020202020204" pitchFamily="34" charset="0"/>
              </a:rPr>
              <a:t>Completion of DSM checklist within clinical note AND the SCDHHS physician diagnostic form</a:t>
            </a:r>
          </a:p>
          <a:p>
            <a:pPr marL="1143000" lvl="3">
              <a:lnSpc>
                <a:spcPct val="112000"/>
              </a:lnSpc>
              <a:spcBef>
                <a:spcPts val="0"/>
              </a:spcBef>
            </a:pPr>
            <a:r>
              <a:rPr lang="en-US" sz="1600" dirty="0">
                <a:ea typeface="Arial" panose="020B0604020202020204" pitchFamily="34" charset="0"/>
              </a:rPr>
              <a:t>Standard of care referrals and coordination of care</a:t>
            </a:r>
          </a:p>
          <a:p>
            <a:pPr marL="1143000" lvl="3">
              <a:lnSpc>
                <a:spcPct val="112000"/>
              </a:lnSpc>
              <a:spcBef>
                <a:spcPts val="0"/>
              </a:spcBef>
            </a:pPr>
            <a:r>
              <a:rPr lang="en-US" sz="1600" b="1" i="1" dirty="0">
                <a:solidFill>
                  <a:srgbClr val="E27500"/>
                </a:solidFill>
                <a:ea typeface="Arial" panose="020B0604020202020204" pitchFamily="34" charset="0"/>
              </a:rPr>
              <a:t>Confirmation with family/caregiver of understanding that a medical-care-home assessment for ASD is valid for complete diagnosis for Medicaid, and a referral to a DEC is not indicated. A DEC is not required to confirm an autism diagnosis.</a:t>
            </a:r>
          </a:p>
          <a:p>
            <a:pPr lvl="1">
              <a:lnSpc>
                <a:spcPct val="112000"/>
              </a:lnSpc>
              <a:spcBef>
                <a:spcPts val="0"/>
              </a:spcBef>
            </a:pPr>
            <a:endParaRPr lang="en-US" sz="1600" dirty="0">
              <a:effectLst/>
              <a:ea typeface="Arial" panose="020B0604020202020204" pitchFamily="34" charset="0"/>
            </a:endParaRPr>
          </a:p>
          <a:p>
            <a:pPr lvl="1">
              <a:lnSpc>
                <a:spcPct val="112000"/>
              </a:lnSpc>
              <a:spcBef>
                <a:spcPts val="0"/>
              </a:spcBef>
            </a:pPr>
            <a:r>
              <a:rPr lang="en-US" sz="1600" b="1" dirty="0">
                <a:effectLst/>
                <a:ea typeface="Arial" panose="020B0604020202020204" pitchFamily="34" charset="0"/>
              </a:rPr>
              <a:t>Succinct Visit (Compared to CDA)</a:t>
            </a:r>
          </a:p>
          <a:p>
            <a:pPr marL="1143000" lvl="3">
              <a:lnSpc>
                <a:spcPct val="112000"/>
              </a:lnSpc>
              <a:spcBef>
                <a:spcPts val="0"/>
              </a:spcBef>
            </a:pPr>
            <a:r>
              <a:rPr lang="en-US" sz="1600" dirty="0">
                <a:ea typeface="Arial" panose="020B0604020202020204" pitchFamily="34" charset="0"/>
              </a:rPr>
              <a:t>Time: 1-3 hours depending on clinical needs</a:t>
            </a:r>
          </a:p>
          <a:p>
            <a:pPr marL="1143000" lvl="3">
              <a:lnSpc>
                <a:spcPct val="112000"/>
              </a:lnSpc>
              <a:spcBef>
                <a:spcPts val="0"/>
              </a:spcBef>
            </a:pPr>
            <a:r>
              <a:rPr lang="en-US" sz="1600" dirty="0">
                <a:effectLst/>
                <a:ea typeface="Arial" panose="020B0604020202020204" pitchFamily="34" charset="0"/>
              </a:rPr>
              <a:t>Billing: No </a:t>
            </a:r>
            <a:r>
              <a:rPr lang="en-US" sz="1600" dirty="0">
                <a:ea typeface="Arial" panose="020B0604020202020204" pitchFamily="34" charset="0"/>
              </a:rPr>
              <a:t>new guidance. Should be billed through</a:t>
            </a:r>
            <a:r>
              <a:rPr lang="en-US" sz="1600" dirty="0">
                <a:ea typeface="Arial" panose="020B0604020202020204" pitchFamily="34" charset="0"/>
                <a:sym typeface="Wingdings" panose="05000000000000000000" pitchFamily="2" charset="2"/>
              </a:rPr>
              <a:t> standard clinical E&amp;M codes</a:t>
            </a:r>
          </a:p>
          <a:p>
            <a:pPr marL="914400" lvl="2" indent="0">
              <a:lnSpc>
                <a:spcPct val="112000"/>
              </a:lnSpc>
              <a:spcBef>
                <a:spcPts val="0"/>
              </a:spcBef>
              <a:buNone/>
            </a:pPr>
            <a:endParaRPr lang="en-US" sz="1600" dirty="0">
              <a:ea typeface="Arial" panose="020B0604020202020204" pitchFamily="34" charset="0"/>
              <a:sym typeface="Wingdings" panose="05000000000000000000" pitchFamily="2" charset="2"/>
            </a:endParaRPr>
          </a:p>
          <a:p>
            <a:pPr marL="0" lvl="2" indent="0" algn="ctr">
              <a:lnSpc>
                <a:spcPct val="112000"/>
              </a:lnSpc>
              <a:spcBef>
                <a:spcPts val="0"/>
              </a:spcBef>
              <a:buNone/>
            </a:pPr>
            <a:r>
              <a:rPr lang="en-US" sz="1900" b="1" u="sng" dirty="0">
                <a:solidFill>
                  <a:srgbClr val="C00000"/>
                </a:solidFill>
                <a:ea typeface="Arial" panose="020B0604020202020204" pitchFamily="34" charset="0"/>
                <a:sym typeface="Wingdings" panose="05000000000000000000" pitchFamily="2" charset="2"/>
              </a:rPr>
              <a:t>Child will not be referred for CDA or to a DEC for ASD diagnosis</a:t>
            </a:r>
          </a:p>
        </p:txBody>
      </p:sp>
      <p:sp>
        <p:nvSpPr>
          <p:cNvPr id="2" name="Slide Number Placeholder 1">
            <a:extLst>
              <a:ext uri="{FF2B5EF4-FFF2-40B4-BE49-F238E27FC236}">
                <a16:creationId xmlns:a16="http://schemas.microsoft.com/office/drawing/2014/main" id="{7D15ED67-3F07-90FA-B4B3-DE1D9495569A}"/>
              </a:ext>
            </a:extLst>
          </p:cNvPr>
          <p:cNvSpPr>
            <a:spLocks noGrp="1"/>
          </p:cNvSpPr>
          <p:nvPr>
            <p:ph type="sldNum" sz="quarter" idx="10"/>
          </p:nvPr>
        </p:nvSpPr>
        <p:spPr/>
        <p:txBody>
          <a:bodyPr/>
          <a:lstStyle/>
          <a:p>
            <a:fld id="{C1640D55-031C-4AD9-A16C-4EFA2F922910}" type="slidenum">
              <a:rPr lang="en-US" smtClean="0"/>
              <a:pPr/>
              <a:t>13</a:t>
            </a:fld>
            <a:endParaRPr lang="en-US"/>
          </a:p>
        </p:txBody>
      </p:sp>
    </p:spTree>
    <p:extLst>
      <p:ext uri="{BB962C8B-B14F-4D97-AF65-F5344CB8AC3E}">
        <p14:creationId xmlns:p14="http://schemas.microsoft.com/office/powerpoint/2010/main" val="285007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0C5A8-A96C-2A02-81CB-09E9CC355C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D302C5-BCD9-E54F-CE95-44A2AED75D8A}"/>
              </a:ext>
            </a:extLst>
          </p:cNvPr>
          <p:cNvSpPr>
            <a:spLocks noGrp="1"/>
          </p:cNvSpPr>
          <p:nvPr>
            <p:ph type="title"/>
          </p:nvPr>
        </p:nvSpPr>
        <p:spPr/>
        <p:txBody>
          <a:bodyPr>
            <a:normAutofit/>
          </a:bodyPr>
          <a:lstStyle/>
          <a:p>
            <a:r>
              <a:rPr lang="en-US" dirty="0"/>
              <a:t>Medical-Care-Home Autism Assessment</a:t>
            </a:r>
            <a:endParaRPr lang="en-US" i="1" dirty="0"/>
          </a:p>
        </p:txBody>
      </p:sp>
      <p:sp>
        <p:nvSpPr>
          <p:cNvPr id="9" name="Content Placeholder 8">
            <a:extLst>
              <a:ext uri="{FF2B5EF4-FFF2-40B4-BE49-F238E27FC236}">
                <a16:creationId xmlns:a16="http://schemas.microsoft.com/office/drawing/2014/main" id="{0E57279C-4D0D-3214-E77F-51D6CD0EA603}"/>
              </a:ext>
            </a:extLst>
          </p:cNvPr>
          <p:cNvSpPr>
            <a:spLocks noGrp="1"/>
          </p:cNvSpPr>
          <p:nvPr>
            <p:ph sz="quarter" idx="4"/>
          </p:nvPr>
        </p:nvSpPr>
        <p:spPr>
          <a:xfrm>
            <a:off x="279918" y="1045029"/>
            <a:ext cx="8237020" cy="5070636"/>
          </a:xfrm>
        </p:spPr>
        <p:txBody>
          <a:bodyPr>
            <a:normAutofit/>
          </a:bodyPr>
          <a:lstStyle/>
          <a:p>
            <a:pPr marL="0" marR="0" lvl="0" indent="0">
              <a:lnSpc>
                <a:spcPct val="112000"/>
              </a:lnSpc>
              <a:spcBef>
                <a:spcPts val="0"/>
              </a:spcBef>
              <a:spcAft>
                <a:spcPts val="0"/>
              </a:spcAft>
              <a:buNone/>
            </a:pPr>
            <a:r>
              <a:rPr lang="en-US" sz="1900" b="1" dirty="0">
                <a:solidFill>
                  <a:srgbClr val="E27500"/>
                </a:solidFill>
                <a:ea typeface="Arial" panose="020B0604020202020204" pitchFamily="34" charset="0"/>
              </a:rPr>
              <a:t>To support continuity of care of autistic children in the medical care home, Physicians can administer focused autism assessments and diagnose ASD in medical-care home settings in two clinical situations:</a:t>
            </a:r>
          </a:p>
          <a:p>
            <a:pPr marL="0" marR="0" lvl="0" indent="0">
              <a:lnSpc>
                <a:spcPct val="112000"/>
              </a:lnSpc>
              <a:spcBef>
                <a:spcPts val="0"/>
              </a:spcBef>
              <a:spcAft>
                <a:spcPts val="0"/>
              </a:spcAft>
              <a:buNone/>
            </a:pPr>
            <a:endParaRPr lang="en-US" sz="1900" b="1" dirty="0">
              <a:solidFill>
                <a:srgbClr val="E27500"/>
              </a:solidFill>
              <a:ea typeface="Arial" panose="020B0604020202020204" pitchFamily="34" charset="0"/>
            </a:endParaRPr>
          </a:p>
          <a:p>
            <a:pPr marL="0" marR="0" lvl="0" indent="0">
              <a:lnSpc>
                <a:spcPct val="112000"/>
              </a:lnSpc>
              <a:spcBef>
                <a:spcPts val="0"/>
              </a:spcBef>
              <a:spcAft>
                <a:spcPts val="0"/>
              </a:spcAft>
              <a:buNone/>
            </a:pPr>
            <a:endParaRPr lang="en-US" sz="1600" b="1" dirty="0">
              <a:solidFill>
                <a:srgbClr val="E27500"/>
              </a:solidFill>
              <a:ea typeface="Arial" panose="020B0604020202020204" pitchFamily="34" charset="0"/>
            </a:endParaRPr>
          </a:p>
          <a:p>
            <a:pPr marL="228600" lvl="2" indent="-457200" algn="ctr">
              <a:lnSpc>
                <a:spcPct val="112000"/>
              </a:lnSpc>
              <a:spcBef>
                <a:spcPts val="0"/>
              </a:spcBef>
              <a:buSzPct val="100000"/>
              <a:buFont typeface="+mj-lt"/>
              <a:buAutoNum type="arabicPeriod"/>
            </a:pPr>
            <a:r>
              <a:rPr lang="en-US" sz="2400" b="1" dirty="0">
                <a:solidFill>
                  <a:schemeClr val="bg1">
                    <a:lumMod val="85000"/>
                  </a:schemeClr>
                </a:solidFill>
                <a:ea typeface="Arial" panose="020B0604020202020204" pitchFamily="34" charset="0"/>
              </a:rPr>
              <a:t>Medical confirmation of prior ASD diagnosis </a:t>
            </a:r>
          </a:p>
          <a:p>
            <a:pPr marL="228600" lvl="2" indent="-457200" algn="ctr">
              <a:lnSpc>
                <a:spcPct val="112000"/>
              </a:lnSpc>
              <a:spcBef>
                <a:spcPts val="0"/>
              </a:spcBef>
              <a:buSzPct val="100000"/>
              <a:buFont typeface="+mj-lt"/>
              <a:buAutoNum type="arabicPeriod"/>
            </a:pPr>
            <a:endParaRPr lang="en-US" sz="2400" b="1" dirty="0">
              <a:ea typeface="Arial" panose="020B0604020202020204" pitchFamily="34" charset="0"/>
            </a:endParaRPr>
          </a:p>
          <a:p>
            <a:pPr marL="228600" lvl="2" indent="-457200" algn="ctr">
              <a:lnSpc>
                <a:spcPct val="112000"/>
              </a:lnSpc>
              <a:spcBef>
                <a:spcPts val="0"/>
              </a:spcBef>
              <a:buSzPct val="100000"/>
              <a:buFont typeface="+mj-lt"/>
              <a:buAutoNum type="arabicPeriod"/>
            </a:pPr>
            <a:endParaRPr lang="en-US" sz="2400" b="1" dirty="0">
              <a:ea typeface="Arial" panose="020B0604020202020204" pitchFamily="34" charset="0"/>
            </a:endParaRPr>
          </a:p>
          <a:p>
            <a:pPr marL="228600" lvl="2" indent="-457200" algn="ctr">
              <a:lnSpc>
                <a:spcPct val="112000"/>
              </a:lnSpc>
              <a:spcBef>
                <a:spcPts val="0"/>
              </a:spcBef>
              <a:buSzPct val="100000"/>
              <a:buFont typeface="+mj-lt"/>
              <a:buAutoNum type="arabicPeriod"/>
            </a:pPr>
            <a:r>
              <a:rPr lang="en-US" sz="2400" b="1" dirty="0">
                <a:ea typeface="Arial" panose="020B0604020202020204" pitchFamily="34" charset="0"/>
              </a:rPr>
              <a:t>Initial diagnosis of toddler with unequivocal ASD presentation</a:t>
            </a:r>
            <a:endParaRPr lang="en-US" sz="1600" dirty="0">
              <a:ea typeface="Arial" panose="020B0604020202020204" pitchFamily="34" charset="0"/>
              <a:sym typeface="Wingdings" panose="05000000000000000000" pitchFamily="2" charset="2"/>
            </a:endParaRPr>
          </a:p>
          <a:p>
            <a:pPr marL="0" marR="0" lvl="0" indent="0">
              <a:lnSpc>
                <a:spcPct val="112000"/>
              </a:lnSpc>
              <a:spcBef>
                <a:spcPts val="0"/>
              </a:spcBef>
              <a:spcAft>
                <a:spcPts val="0"/>
              </a:spcAft>
              <a:buNone/>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2AA0D899-F995-C67E-66B1-6412DEFC1AA6}"/>
              </a:ext>
            </a:extLst>
          </p:cNvPr>
          <p:cNvSpPr>
            <a:spLocks noGrp="1"/>
          </p:cNvSpPr>
          <p:nvPr>
            <p:ph type="sldNum" sz="quarter" idx="10"/>
          </p:nvPr>
        </p:nvSpPr>
        <p:spPr/>
        <p:txBody>
          <a:bodyPr/>
          <a:lstStyle/>
          <a:p>
            <a:fld id="{C1640D55-031C-4AD9-A16C-4EFA2F922910}" type="slidenum">
              <a:rPr lang="en-US" smtClean="0"/>
              <a:pPr/>
              <a:t>14</a:t>
            </a:fld>
            <a:endParaRPr lang="en-US"/>
          </a:p>
        </p:txBody>
      </p:sp>
    </p:spTree>
    <p:extLst>
      <p:ext uri="{BB962C8B-B14F-4D97-AF65-F5344CB8AC3E}">
        <p14:creationId xmlns:p14="http://schemas.microsoft.com/office/powerpoint/2010/main" val="174010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249DE-83C4-DECD-9F80-000FFAA831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B43B4F-419B-6F0B-1683-081944A138E4}"/>
              </a:ext>
            </a:extLst>
          </p:cNvPr>
          <p:cNvSpPr>
            <a:spLocks noGrp="1"/>
          </p:cNvSpPr>
          <p:nvPr>
            <p:ph type="title"/>
          </p:nvPr>
        </p:nvSpPr>
        <p:spPr/>
        <p:txBody>
          <a:bodyPr>
            <a:normAutofit/>
          </a:bodyPr>
          <a:lstStyle/>
          <a:p>
            <a:r>
              <a:rPr lang="en-US" dirty="0"/>
              <a:t>Medical-Care-Home Autism Assessment </a:t>
            </a:r>
            <a:r>
              <a:rPr lang="en-US" sz="1800" i="1" dirty="0"/>
              <a:t>(cont.)</a:t>
            </a:r>
          </a:p>
        </p:txBody>
      </p:sp>
      <p:sp>
        <p:nvSpPr>
          <p:cNvPr id="9" name="Content Placeholder 8">
            <a:extLst>
              <a:ext uri="{FF2B5EF4-FFF2-40B4-BE49-F238E27FC236}">
                <a16:creationId xmlns:a16="http://schemas.microsoft.com/office/drawing/2014/main" id="{304CBF02-5BF6-63B5-FC92-417D21B2404A}"/>
              </a:ext>
            </a:extLst>
          </p:cNvPr>
          <p:cNvSpPr>
            <a:spLocks noGrp="1"/>
          </p:cNvSpPr>
          <p:nvPr>
            <p:ph sz="quarter" idx="4"/>
          </p:nvPr>
        </p:nvSpPr>
        <p:spPr>
          <a:xfrm>
            <a:off x="279918" y="1045029"/>
            <a:ext cx="8237020" cy="5070636"/>
          </a:xfrm>
        </p:spPr>
        <p:txBody>
          <a:bodyPr>
            <a:normAutofit fontScale="77500" lnSpcReduction="20000"/>
          </a:bodyPr>
          <a:lstStyle/>
          <a:p>
            <a:pPr marL="0" marR="0" lvl="0" indent="0">
              <a:lnSpc>
                <a:spcPct val="112000"/>
              </a:lnSpc>
              <a:spcBef>
                <a:spcPts val="0"/>
              </a:spcBef>
              <a:spcAft>
                <a:spcPts val="0"/>
              </a:spcAft>
              <a:buNone/>
            </a:pPr>
            <a:r>
              <a:rPr lang="en-US" sz="2100" b="1" dirty="0">
                <a:solidFill>
                  <a:srgbClr val="E27500"/>
                </a:solidFill>
                <a:ea typeface="Arial" panose="020B0604020202020204" pitchFamily="34" charset="0"/>
              </a:rPr>
              <a:t>To support continuity of care of autistic children in the medical care home, Physicians can make initial ASD diagnoses and manage the patient’s care without subspecialty evaluations.</a:t>
            </a:r>
          </a:p>
          <a:p>
            <a:pPr marL="0" marR="0" lvl="0" indent="0">
              <a:lnSpc>
                <a:spcPct val="112000"/>
              </a:lnSpc>
              <a:spcBef>
                <a:spcPts val="0"/>
              </a:spcBef>
              <a:spcAft>
                <a:spcPts val="0"/>
              </a:spcAft>
              <a:buNone/>
            </a:pPr>
            <a:endParaRPr lang="en-US" sz="2100" b="1" dirty="0">
              <a:solidFill>
                <a:srgbClr val="E27500"/>
              </a:solidFill>
              <a:ea typeface="Arial" panose="020B0604020202020204" pitchFamily="34" charset="0"/>
            </a:endParaRPr>
          </a:p>
          <a:p>
            <a:pPr marL="0" marR="0" lvl="0" indent="0">
              <a:lnSpc>
                <a:spcPct val="112000"/>
              </a:lnSpc>
              <a:spcBef>
                <a:spcPts val="0"/>
              </a:spcBef>
              <a:spcAft>
                <a:spcPts val="0"/>
              </a:spcAft>
              <a:buNone/>
            </a:pPr>
            <a:r>
              <a:rPr lang="en-US" sz="2100" b="1" dirty="0">
                <a:ea typeface="Arial" panose="020B0604020202020204" pitchFamily="34" charset="0"/>
              </a:rPr>
              <a:t>2. Initial diagnosis of a toddler with unequivocal presentation</a:t>
            </a:r>
          </a:p>
          <a:p>
            <a:pPr marL="0" indent="0">
              <a:lnSpc>
                <a:spcPct val="112000"/>
              </a:lnSpc>
              <a:spcBef>
                <a:spcPts val="0"/>
              </a:spcBef>
              <a:buNone/>
            </a:pPr>
            <a:r>
              <a:rPr lang="en-US" sz="2100" u="sng" dirty="0">
                <a:ea typeface="Arial" panose="020B0604020202020204" pitchFamily="34" charset="0"/>
              </a:rPr>
              <a:t>Physician with verified, formal training in the RITA-T or STAT</a:t>
            </a:r>
            <a:r>
              <a:rPr lang="en-US" sz="2100" dirty="0">
                <a:ea typeface="Arial" panose="020B0604020202020204" pitchFamily="34" charset="0"/>
              </a:rPr>
              <a:t>, can diagnose autism for primary Medicaid Members, 18 to 36 months of age, who have unequivocally high-risk presentations of Autism, and whose caregivers are ready for diagnosis.</a:t>
            </a:r>
          </a:p>
          <a:p>
            <a:pPr marL="0" marR="0" lvl="0" indent="0">
              <a:lnSpc>
                <a:spcPct val="112000"/>
              </a:lnSpc>
              <a:spcBef>
                <a:spcPts val="0"/>
              </a:spcBef>
              <a:spcAft>
                <a:spcPts val="0"/>
              </a:spcAft>
              <a:buNone/>
            </a:pPr>
            <a:endParaRPr lang="en-US" sz="2100" u="sng" dirty="0">
              <a:ea typeface="Arial" panose="020B0604020202020204" pitchFamily="34" charset="0"/>
            </a:endParaRPr>
          </a:p>
          <a:p>
            <a:pPr lvl="1">
              <a:lnSpc>
                <a:spcPct val="112000"/>
              </a:lnSpc>
              <a:spcBef>
                <a:spcPts val="0"/>
              </a:spcBef>
            </a:pPr>
            <a:r>
              <a:rPr lang="en-US" sz="2100" b="1" dirty="0">
                <a:ea typeface="Arial" panose="020B0604020202020204" pitchFamily="34" charset="0"/>
              </a:rPr>
              <a:t>Physician Office Assessment requires</a:t>
            </a:r>
          </a:p>
          <a:p>
            <a:pPr lvl="2">
              <a:lnSpc>
                <a:spcPct val="112000"/>
              </a:lnSpc>
              <a:spcBef>
                <a:spcPts val="0"/>
              </a:spcBef>
            </a:pPr>
            <a:r>
              <a:rPr lang="en-US" sz="2100" dirty="0">
                <a:ea typeface="Arial" panose="020B0604020202020204" pitchFamily="34" charset="0"/>
              </a:rPr>
              <a:t>Clinical/autism interview reviewing medical and developmental history</a:t>
            </a:r>
          </a:p>
          <a:p>
            <a:pPr lvl="2">
              <a:lnSpc>
                <a:spcPct val="112000"/>
              </a:lnSpc>
              <a:spcBef>
                <a:spcPts val="0"/>
              </a:spcBef>
            </a:pPr>
            <a:r>
              <a:rPr lang="en-US" sz="2100" dirty="0">
                <a:ea typeface="Arial" panose="020B0604020202020204" pitchFamily="34" charset="0"/>
              </a:rPr>
              <a:t>Detailed documentation of physician-administered RITA-T with score ≥ 18  OR STAT with score ≥ 3.0 </a:t>
            </a:r>
          </a:p>
          <a:p>
            <a:pPr lvl="2">
              <a:lnSpc>
                <a:spcPct val="112000"/>
              </a:lnSpc>
              <a:spcBef>
                <a:spcPts val="0"/>
              </a:spcBef>
            </a:pPr>
            <a:r>
              <a:rPr lang="en-US" sz="2100" dirty="0">
                <a:ea typeface="Arial" panose="020B0604020202020204" pitchFamily="34" charset="0"/>
              </a:rPr>
              <a:t>Detailed documentation of standard of care developmental screener or cognitive / developmental assessment to support DSM “E” criteria.</a:t>
            </a:r>
          </a:p>
          <a:p>
            <a:pPr lvl="2">
              <a:lnSpc>
                <a:spcPct val="112000"/>
              </a:lnSpc>
              <a:spcBef>
                <a:spcPts val="0"/>
              </a:spcBef>
            </a:pPr>
            <a:r>
              <a:rPr lang="en-US" sz="2100" dirty="0">
                <a:ea typeface="Arial" panose="020B0604020202020204" pitchFamily="34" charset="0"/>
              </a:rPr>
              <a:t>Completion of DSM checklist within clinical note and completion of SCDHHS physician diagnostic form</a:t>
            </a:r>
          </a:p>
          <a:p>
            <a:pPr lvl="2">
              <a:lnSpc>
                <a:spcPct val="112000"/>
              </a:lnSpc>
              <a:spcBef>
                <a:spcPts val="0"/>
              </a:spcBef>
            </a:pPr>
            <a:r>
              <a:rPr lang="en-US" sz="2100" dirty="0">
                <a:ea typeface="Arial" panose="020B0604020202020204" pitchFamily="34" charset="0"/>
              </a:rPr>
              <a:t>Standard of care referrals </a:t>
            </a:r>
          </a:p>
          <a:p>
            <a:pPr lvl="2">
              <a:lnSpc>
                <a:spcPct val="112000"/>
              </a:lnSpc>
              <a:spcBef>
                <a:spcPts val="0"/>
              </a:spcBef>
            </a:pPr>
            <a:r>
              <a:rPr lang="en-US" sz="2100" b="1" dirty="0">
                <a:solidFill>
                  <a:srgbClr val="E27500"/>
                </a:solidFill>
                <a:ea typeface="Arial" panose="020B0604020202020204" pitchFamily="34" charset="0"/>
              </a:rPr>
              <a:t>Confirmation with family/caregiver of understanding that a medical-care-home assessment for ASD is valid for complete diagnosis for Medicaid, and a referral to a DEC is not indicated. A DEC is not required to confirm an autism diagnosis.</a:t>
            </a:r>
          </a:p>
          <a:p>
            <a:pPr marL="914400" lvl="2" indent="0">
              <a:lnSpc>
                <a:spcPct val="112000"/>
              </a:lnSpc>
              <a:spcBef>
                <a:spcPts val="0"/>
              </a:spcBef>
              <a:buNone/>
            </a:pPr>
            <a:endParaRPr lang="en-US" sz="2100" dirty="0">
              <a:ea typeface="Arial" panose="020B0604020202020204" pitchFamily="34" charset="0"/>
              <a:sym typeface="Wingdings" panose="05000000000000000000" pitchFamily="2" charset="2"/>
            </a:endParaRPr>
          </a:p>
          <a:p>
            <a:pPr marL="0" lvl="2" indent="0" algn="ctr">
              <a:lnSpc>
                <a:spcPct val="112000"/>
              </a:lnSpc>
              <a:spcBef>
                <a:spcPts val="0"/>
              </a:spcBef>
              <a:buNone/>
            </a:pPr>
            <a:r>
              <a:rPr lang="en-US" sz="2400" b="1" u="sng" dirty="0">
                <a:solidFill>
                  <a:srgbClr val="C00000"/>
                </a:solidFill>
                <a:ea typeface="Arial" panose="020B0604020202020204" pitchFamily="34" charset="0"/>
                <a:sym typeface="Wingdings" panose="05000000000000000000" pitchFamily="2" charset="2"/>
              </a:rPr>
              <a:t>Child will not be referred for CDA or to a DEC for ASD diagnosis</a:t>
            </a:r>
          </a:p>
          <a:p>
            <a:pPr marL="0" marR="0" lvl="0" indent="0">
              <a:lnSpc>
                <a:spcPct val="112000"/>
              </a:lnSpc>
              <a:spcBef>
                <a:spcPts val="0"/>
              </a:spcBef>
              <a:spcAft>
                <a:spcPts val="0"/>
              </a:spcAft>
              <a:buNone/>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8F39BAEE-7FC1-7B7E-58EC-061B7D5E8381}"/>
              </a:ext>
            </a:extLst>
          </p:cNvPr>
          <p:cNvSpPr>
            <a:spLocks noGrp="1"/>
          </p:cNvSpPr>
          <p:nvPr>
            <p:ph type="sldNum" sz="quarter" idx="10"/>
          </p:nvPr>
        </p:nvSpPr>
        <p:spPr/>
        <p:txBody>
          <a:bodyPr/>
          <a:lstStyle/>
          <a:p>
            <a:fld id="{C1640D55-031C-4AD9-A16C-4EFA2F922910}" type="slidenum">
              <a:rPr lang="en-US" smtClean="0"/>
              <a:pPr/>
              <a:t>15</a:t>
            </a:fld>
            <a:endParaRPr lang="en-US"/>
          </a:p>
        </p:txBody>
      </p:sp>
    </p:spTree>
    <p:extLst>
      <p:ext uri="{BB962C8B-B14F-4D97-AF65-F5344CB8AC3E}">
        <p14:creationId xmlns:p14="http://schemas.microsoft.com/office/powerpoint/2010/main" val="423566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03E6C-3712-1ADA-C497-0796163CCC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B3F113-A96B-BBA7-70F5-7B6F7CF146AE}"/>
              </a:ext>
            </a:extLst>
          </p:cNvPr>
          <p:cNvSpPr>
            <a:spLocks noGrp="1"/>
          </p:cNvSpPr>
          <p:nvPr>
            <p:ph type="title"/>
          </p:nvPr>
        </p:nvSpPr>
        <p:spPr/>
        <p:txBody>
          <a:bodyPr>
            <a:normAutofit/>
          </a:bodyPr>
          <a:lstStyle/>
          <a:p>
            <a:r>
              <a:rPr lang="en-US" dirty="0"/>
              <a:t>Medical-Care-Home (MCH) ASD Assessment</a:t>
            </a:r>
            <a:endParaRPr lang="en-US" sz="1800" i="1" dirty="0"/>
          </a:p>
        </p:txBody>
      </p:sp>
      <p:sp>
        <p:nvSpPr>
          <p:cNvPr id="9" name="Content Placeholder 8">
            <a:extLst>
              <a:ext uri="{FF2B5EF4-FFF2-40B4-BE49-F238E27FC236}">
                <a16:creationId xmlns:a16="http://schemas.microsoft.com/office/drawing/2014/main" id="{C248FFC2-0D39-CCD6-16CC-7B96D1675FCF}"/>
              </a:ext>
            </a:extLst>
          </p:cNvPr>
          <p:cNvSpPr>
            <a:spLocks noGrp="1"/>
          </p:cNvSpPr>
          <p:nvPr>
            <p:ph sz="quarter" idx="4"/>
          </p:nvPr>
        </p:nvSpPr>
        <p:spPr>
          <a:xfrm>
            <a:off x="279917" y="1045028"/>
            <a:ext cx="8417516" cy="5311322"/>
          </a:xfrm>
        </p:spPr>
        <p:txBody>
          <a:bodyPr vert="horz" lIns="91440" tIns="45720" rIns="91440" bIns="45720" rtlCol="0" anchor="t">
            <a:normAutofit fontScale="62500" lnSpcReduction="20000"/>
          </a:bodyPr>
          <a:lstStyle/>
          <a:p>
            <a:pPr marL="0" indent="0" algn="ctr">
              <a:lnSpc>
                <a:spcPct val="112000"/>
              </a:lnSpc>
              <a:spcBef>
                <a:spcPts val="0"/>
              </a:spcBef>
              <a:buNone/>
              <a:tabLst>
                <a:tab pos="1371600" algn="l"/>
              </a:tabLst>
            </a:pPr>
            <a:r>
              <a:rPr lang="en-US" sz="2900" b="1" dirty="0">
                <a:ea typeface="Arial" panose="020B0604020202020204" pitchFamily="34" charset="0"/>
              </a:rPr>
              <a:t>Summary of Clarifications</a:t>
            </a:r>
          </a:p>
          <a:p>
            <a:pPr marL="0" indent="0" algn="ctr">
              <a:lnSpc>
                <a:spcPct val="112000"/>
              </a:lnSpc>
              <a:spcBef>
                <a:spcPts val="0"/>
              </a:spcBef>
              <a:buNone/>
              <a:tabLst>
                <a:tab pos="1371600" algn="l"/>
              </a:tabLst>
            </a:pPr>
            <a:endParaRPr lang="en-US" sz="2900" b="1"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ffectLst/>
                <a:ea typeface="Arial" panose="020B0604020202020204" pitchFamily="34" charset="0"/>
              </a:rPr>
              <a:t>This pathway is for children with Primary Medicaid only. It is the Physician’s responsibility </a:t>
            </a:r>
            <a:r>
              <a:rPr lang="en-US" sz="2600" dirty="0">
                <a:ea typeface="Arial" panose="020B0604020202020204" pitchFamily="34" charset="0"/>
              </a:rPr>
              <a:t>to ensure any assessment meets the medical necessity requirements of the child’s primary insurer.</a:t>
            </a: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ffectLst/>
                <a:ea typeface="Arial" panose="020B0604020202020204" pitchFamily="34" charset="0"/>
              </a:rPr>
              <a:t>This pathway is built on the premise of supporting an </a:t>
            </a:r>
            <a:r>
              <a:rPr lang="en-US" sz="2600" b="1" dirty="0">
                <a:effectLst/>
                <a:ea typeface="Arial" panose="020B0604020202020204" pitchFamily="34" charset="0"/>
              </a:rPr>
              <a:t>established</a:t>
            </a:r>
            <a:r>
              <a:rPr lang="en-US" sz="2600" dirty="0">
                <a:effectLst/>
                <a:ea typeface="Arial" panose="020B0604020202020204" pitchFamily="34" charset="0"/>
              </a:rPr>
              <a:t> physician-patient-family relationship, and the physician’s ability to ensure their patient continues to receive the medical standard of care. </a:t>
            </a:r>
            <a:r>
              <a:rPr lang="en-US" sz="2600" dirty="0">
                <a:ea typeface="Arial" panose="020B0604020202020204" pitchFamily="34" charset="0"/>
              </a:rPr>
              <a:t>Only physicians in a medical-care-home capacity can complete the MCH assessment and use the respective form.</a:t>
            </a: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These pathways were developed and reviewed with the support of our MCO partners.</a:t>
            </a: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sym typeface="Wingdings" panose="05000000000000000000" pitchFamily="2" charset="2"/>
              </a:rPr>
              <a:t>Physicians are not expected to interpret any prior tests on a valid prior assessment but instead focus on the ultimate IDEA determination or Eligibility category, and use their clinical judgement to document prior efforts and refer patient to appropriate services. </a:t>
            </a:r>
          </a:p>
          <a:p>
            <a:pPr marL="228600" lvl="1">
              <a:lnSpc>
                <a:spcPct val="112000"/>
              </a:lnSpc>
              <a:spcBef>
                <a:spcPts val="0"/>
              </a:spcBef>
              <a:buFont typeface="Arial" panose="020B0604020202020204" pitchFamily="34" charset="0"/>
              <a:buChar char="•"/>
            </a:pPr>
            <a:endParaRPr lang="en-US" sz="2600" dirty="0">
              <a:ea typeface="Arial" panose="020B0604020202020204" pitchFamily="34" charset="0"/>
              <a:sym typeface="Wingdings" panose="05000000000000000000" pitchFamily="2" charset="2"/>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sym typeface="Wingdings" panose="05000000000000000000" pitchFamily="2" charset="2"/>
              </a:rPr>
              <a:t>Physicians are not required to offer these assessments. Members’ caregivers should inquire with their medical-care-home regarding their Primary-care-Physician’s ability to administer MCH ASD Assessments.</a:t>
            </a: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b="1" dirty="0">
                <a:solidFill>
                  <a:srgbClr val="9D112D"/>
                </a:solidFill>
                <a:ea typeface="Arial" panose="020B0604020202020204" pitchFamily="34" charset="0"/>
              </a:rPr>
              <a:t>A member with a MCH assessment will not be referred to a DEC to confirm an autism diagnosis, insurance requirements, provide care coordination, or family counseling. </a:t>
            </a:r>
            <a:endParaRPr lang="en-US" sz="1800" b="1" dirty="0">
              <a:solidFill>
                <a:srgbClr val="9D112D"/>
              </a:solidFill>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39E09208-69C8-AF84-F08E-FF9D04650605}"/>
              </a:ext>
            </a:extLst>
          </p:cNvPr>
          <p:cNvSpPr>
            <a:spLocks noGrp="1"/>
          </p:cNvSpPr>
          <p:nvPr>
            <p:ph type="sldNum" sz="quarter" idx="10"/>
          </p:nvPr>
        </p:nvSpPr>
        <p:spPr/>
        <p:txBody>
          <a:bodyPr/>
          <a:lstStyle/>
          <a:p>
            <a:fld id="{C1640D55-031C-4AD9-A16C-4EFA2F922910}" type="slidenum">
              <a:rPr lang="en-US" smtClean="0"/>
              <a:pPr/>
              <a:t>16</a:t>
            </a:fld>
            <a:endParaRPr lang="en-US"/>
          </a:p>
        </p:txBody>
      </p:sp>
    </p:spTree>
    <p:extLst>
      <p:ext uri="{BB962C8B-B14F-4D97-AF65-F5344CB8AC3E}">
        <p14:creationId xmlns:p14="http://schemas.microsoft.com/office/powerpoint/2010/main" val="49768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50EA1-EBC7-3A4F-0DAA-FBC9370A8A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345116-16BA-ED36-5724-D7D712F973AD}"/>
              </a:ext>
            </a:extLst>
          </p:cNvPr>
          <p:cNvSpPr>
            <a:spLocks noGrp="1"/>
          </p:cNvSpPr>
          <p:nvPr>
            <p:ph type="title"/>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DD999C9B-959B-5D79-C5C0-9CFD4E12A79A}"/>
              </a:ext>
            </a:extLst>
          </p:cNvPr>
          <p:cNvSpPr>
            <a:spLocks noGrp="1"/>
          </p:cNvSpPr>
          <p:nvPr>
            <p:ph sz="quarter" idx="4"/>
          </p:nvPr>
        </p:nvSpPr>
        <p:spPr>
          <a:xfrm>
            <a:off x="0" y="1801726"/>
            <a:ext cx="9144000" cy="1492881"/>
          </a:xfrm>
        </p:spPr>
        <p:txBody>
          <a:bodyPr>
            <a:normAutofit fontScale="92500"/>
          </a:bodyPr>
          <a:lstStyle/>
          <a:p>
            <a:pPr marL="800100" lvl="1" indent="-342900" algn="ctr">
              <a:buAutoNum type="arabicPeriod"/>
            </a:pPr>
            <a:r>
              <a:rPr lang="en-US" sz="2600" dirty="0">
                <a:solidFill>
                  <a:schemeClr val="bg1">
                    <a:lumMod val="75000"/>
                  </a:schemeClr>
                </a:solidFill>
                <a:effectLst/>
                <a:ea typeface="Aptos" panose="020B0004020202020204" pitchFamily="34" charset="0"/>
              </a:rPr>
              <a:t>Comprehensive Diagnostic Assessment</a:t>
            </a:r>
          </a:p>
          <a:p>
            <a:pPr marL="800100" lvl="1" indent="-342900" algn="ctr">
              <a:buAutoNum type="arabicPeriod"/>
            </a:pPr>
            <a:r>
              <a:rPr lang="en-US" sz="2600" dirty="0">
                <a:solidFill>
                  <a:schemeClr val="bg1">
                    <a:lumMod val="75000"/>
                  </a:schemeClr>
                </a:solidFill>
                <a:effectLst/>
                <a:ea typeface="Aptos" panose="020B0004020202020204" pitchFamily="34" charset="0"/>
              </a:rPr>
              <a:t>Medical-Care-Home Autism Assessment</a:t>
            </a:r>
          </a:p>
          <a:p>
            <a:pPr marL="800100" lvl="1" indent="-342900" algn="ctr">
              <a:buAutoNum type="arabicPeriod"/>
            </a:pPr>
            <a:r>
              <a:rPr lang="en-US" sz="3200" b="1" dirty="0">
                <a:effectLst/>
                <a:ea typeface="Aptos" panose="020B0004020202020204" pitchFamily="34" charset="0"/>
              </a:rPr>
              <a:t>Presumptive Eligibility Assessment for ABA Therapy</a:t>
            </a:r>
          </a:p>
          <a:p>
            <a:pPr marL="0" marR="0" lvl="0" indent="0" algn="ctr">
              <a:lnSpc>
                <a:spcPct val="112000"/>
              </a:lnSpc>
              <a:spcBef>
                <a:spcPts val="0"/>
              </a:spcBef>
              <a:spcAft>
                <a:spcPts val="0"/>
              </a:spcAft>
              <a:buNone/>
            </a:pPr>
            <a:endParaRPr lang="en-US" b="1"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E60CCBF1-6B60-C9CB-2A06-F1BC9FCBA0DB}"/>
              </a:ext>
            </a:extLst>
          </p:cNvPr>
          <p:cNvSpPr>
            <a:spLocks noGrp="1"/>
          </p:cNvSpPr>
          <p:nvPr>
            <p:ph type="sldNum" sz="quarter" idx="10"/>
          </p:nvPr>
        </p:nvSpPr>
        <p:spPr/>
        <p:txBody>
          <a:bodyPr/>
          <a:lstStyle/>
          <a:p>
            <a:fld id="{C1640D55-031C-4AD9-A16C-4EFA2F922910}" type="slidenum">
              <a:rPr lang="en-US" smtClean="0"/>
              <a:pPr/>
              <a:t>17</a:t>
            </a:fld>
            <a:endParaRPr lang="en-US"/>
          </a:p>
        </p:txBody>
      </p:sp>
    </p:spTree>
    <p:extLst>
      <p:ext uri="{BB962C8B-B14F-4D97-AF65-F5344CB8AC3E}">
        <p14:creationId xmlns:p14="http://schemas.microsoft.com/office/powerpoint/2010/main" val="3484670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9D893-403E-5931-50B6-14BC33A478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716B7-2293-2DC9-38DE-259EE18C84F0}"/>
              </a:ext>
            </a:extLst>
          </p:cNvPr>
          <p:cNvSpPr>
            <a:spLocks noGrp="1"/>
          </p:cNvSpPr>
          <p:nvPr>
            <p:ph type="title"/>
          </p:nvPr>
        </p:nvSpPr>
        <p:spPr/>
        <p:txBody>
          <a:bodyPr>
            <a:normAutofit fontScale="90000"/>
          </a:bodyPr>
          <a:lstStyle/>
          <a:p>
            <a:r>
              <a:rPr lang="en-US" dirty="0"/>
              <a:t>Presumptive Eligibility Assessment for ABA Therapy</a:t>
            </a:r>
            <a:endParaRPr lang="en-US" i="1" dirty="0"/>
          </a:p>
        </p:txBody>
      </p:sp>
      <p:sp>
        <p:nvSpPr>
          <p:cNvPr id="9" name="Content Placeholder 8">
            <a:extLst>
              <a:ext uri="{FF2B5EF4-FFF2-40B4-BE49-F238E27FC236}">
                <a16:creationId xmlns:a16="http://schemas.microsoft.com/office/drawing/2014/main" id="{21A8FF50-670C-1E93-CB1E-9C51E5417EC2}"/>
              </a:ext>
            </a:extLst>
          </p:cNvPr>
          <p:cNvSpPr>
            <a:spLocks noGrp="1"/>
          </p:cNvSpPr>
          <p:nvPr>
            <p:ph sz="quarter" idx="4"/>
          </p:nvPr>
        </p:nvSpPr>
        <p:spPr>
          <a:xfrm>
            <a:off x="279917" y="1045029"/>
            <a:ext cx="8693961" cy="5070636"/>
          </a:xfrm>
        </p:spPr>
        <p:txBody>
          <a:bodyPr>
            <a:normAutofit fontScale="62500" lnSpcReduction="20000"/>
          </a:bodyPr>
          <a:lstStyle/>
          <a:p>
            <a:pPr marL="0" marR="0" lvl="0" indent="0">
              <a:lnSpc>
                <a:spcPct val="112000"/>
              </a:lnSpc>
              <a:spcBef>
                <a:spcPts val="0"/>
              </a:spcBef>
              <a:spcAft>
                <a:spcPts val="0"/>
              </a:spcAft>
              <a:buNone/>
            </a:pPr>
            <a:r>
              <a:rPr lang="en-US" sz="2900" b="1" dirty="0">
                <a:solidFill>
                  <a:srgbClr val="E27500"/>
                </a:solidFill>
                <a:ea typeface="Arial" panose="020B0604020202020204" pitchFamily="34" charset="0"/>
              </a:rPr>
              <a:t>Physicians with verified, formal training in the RITA-T or the STAT can refer a child to ABA therapy without a diagnosis of autism, if the child is found to be at risk for autism on a validated secondary autism screener</a:t>
            </a:r>
          </a:p>
          <a:p>
            <a:pPr marL="0" marR="0" lvl="0" indent="0">
              <a:lnSpc>
                <a:spcPct val="112000"/>
              </a:lnSpc>
              <a:spcBef>
                <a:spcPts val="0"/>
              </a:spcBef>
              <a:spcAft>
                <a:spcPts val="0"/>
              </a:spcAft>
              <a:buNone/>
            </a:pPr>
            <a:endParaRPr lang="en-US" sz="1900" b="1" dirty="0">
              <a:solidFill>
                <a:srgbClr val="E27500"/>
              </a:solidFill>
              <a:ea typeface="Arial" panose="020B0604020202020204" pitchFamily="34" charset="0"/>
            </a:endParaRPr>
          </a:p>
          <a:p>
            <a:pPr>
              <a:lnSpc>
                <a:spcPct val="112000"/>
              </a:lnSpc>
              <a:spcBef>
                <a:spcPts val="0"/>
              </a:spcBef>
            </a:pPr>
            <a:r>
              <a:rPr lang="en-US" sz="2700" b="1" dirty="0">
                <a:ea typeface="Arial" panose="020B0604020202020204" pitchFamily="34" charset="0"/>
              </a:rPr>
              <a:t>Physician Office Assessment requires</a:t>
            </a:r>
          </a:p>
          <a:p>
            <a:pPr lvl="1">
              <a:lnSpc>
                <a:spcPct val="112000"/>
              </a:lnSpc>
              <a:spcBef>
                <a:spcPts val="0"/>
              </a:spcBef>
            </a:pPr>
            <a:r>
              <a:rPr lang="en-US" sz="2000" dirty="0">
                <a:ea typeface="Arial" panose="020B0604020202020204" pitchFamily="34" charset="0"/>
              </a:rPr>
              <a:t>Brief review of risk factors and caregiver concerns for development or related autism symptoms</a:t>
            </a:r>
          </a:p>
          <a:p>
            <a:pPr lvl="1">
              <a:lnSpc>
                <a:spcPct val="112000"/>
              </a:lnSpc>
              <a:spcBef>
                <a:spcPts val="0"/>
              </a:spcBef>
            </a:pPr>
            <a:r>
              <a:rPr lang="en-US" sz="2000" dirty="0">
                <a:ea typeface="Arial" panose="020B0604020202020204" pitchFamily="34" charset="0"/>
              </a:rPr>
              <a:t>Documentation of Physician administered RITA-T with score ≥ 12  OR STAT with score ≥ 2.0</a:t>
            </a:r>
          </a:p>
          <a:p>
            <a:pPr lvl="1">
              <a:lnSpc>
                <a:spcPct val="112000"/>
              </a:lnSpc>
              <a:spcBef>
                <a:spcPts val="0"/>
              </a:spcBef>
            </a:pPr>
            <a:r>
              <a:rPr lang="en-US" sz="2000" dirty="0">
                <a:ea typeface="Arial" panose="020B0604020202020204" pitchFamily="34" charset="0"/>
              </a:rPr>
              <a:t>Completion of SC DHHS Presumptive Eligibility Form and Standard of care referrals </a:t>
            </a:r>
          </a:p>
          <a:p>
            <a:pPr marL="457200" lvl="1" indent="0">
              <a:lnSpc>
                <a:spcPct val="112000"/>
              </a:lnSpc>
              <a:spcBef>
                <a:spcPts val="0"/>
              </a:spcBef>
              <a:buNone/>
            </a:pPr>
            <a:endParaRPr lang="en-US" sz="1600" dirty="0">
              <a:solidFill>
                <a:schemeClr val="tx1"/>
              </a:solidFill>
              <a:ea typeface="Arial" panose="020B0604020202020204" pitchFamily="34" charset="0"/>
            </a:endParaRPr>
          </a:p>
          <a:p>
            <a:pPr>
              <a:lnSpc>
                <a:spcPct val="112000"/>
              </a:lnSpc>
              <a:spcBef>
                <a:spcPts val="0"/>
              </a:spcBef>
            </a:pPr>
            <a:r>
              <a:rPr lang="en-US" sz="2700" b="1" dirty="0">
                <a:ea typeface="Arial" panose="020B0604020202020204" pitchFamily="34" charset="0"/>
              </a:rPr>
              <a:t>Confirmation with family/caregiver of understanding that</a:t>
            </a:r>
          </a:p>
          <a:p>
            <a:pPr lvl="1">
              <a:lnSpc>
                <a:spcPct val="112000"/>
              </a:lnSpc>
              <a:spcBef>
                <a:spcPts val="0"/>
              </a:spcBef>
            </a:pPr>
            <a:r>
              <a:rPr lang="en-US" sz="2200" dirty="0"/>
              <a:t>Presumptive Eligibility for ABA therapy is NOT a medical diagnosis of ASD, but an agreement to support ABA therapy due to a child’s documented risk for development of ASD. ­ </a:t>
            </a:r>
          </a:p>
          <a:p>
            <a:pPr lvl="1">
              <a:lnSpc>
                <a:spcPct val="112000"/>
              </a:lnSpc>
              <a:spcBef>
                <a:spcPts val="0"/>
              </a:spcBef>
            </a:pPr>
            <a:r>
              <a:rPr lang="en-US" sz="2200" dirty="0"/>
              <a:t>Presumptive eligibility for ABA services does not automatically extend or affect eligibility for state-specific early intervention services, school-based services through the DOE, or services through OIDD. Each entity maintains its own eligibility process. ­ </a:t>
            </a:r>
          </a:p>
          <a:p>
            <a:pPr lvl="1">
              <a:lnSpc>
                <a:spcPct val="112000"/>
              </a:lnSpc>
              <a:spcBef>
                <a:spcPts val="0"/>
              </a:spcBef>
            </a:pPr>
            <a:r>
              <a:rPr lang="en-US" sz="2200" b="1" dirty="0">
                <a:solidFill>
                  <a:srgbClr val="9D112D"/>
                </a:solidFill>
              </a:rPr>
              <a:t>To ensure ongoing eligibility for ABA services, their child must obtain a formal assessment that documents a DSM-supported diagnosis of autism spectrum disorder, prior to their child’s 6th birthday.</a:t>
            </a:r>
            <a:endParaRPr lang="en-US" sz="2200" b="1" dirty="0">
              <a:solidFill>
                <a:srgbClr val="9D112D"/>
              </a:solidFill>
              <a:ea typeface="Arial" panose="020B0604020202020204" pitchFamily="34" charset="0"/>
            </a:endParaRPr>
          </a:p>
          <a:p>
            <a:pPr lvl="1">
              <a:lnSpc>
                <a:spcPct val="112000"/>
              </a:lnSpc>
              <a:spcBef>
                <a:spcPts val="0"/>
              </a:spcBef>
            </a:pPr>
            <a:endParaRPr lang="en-US" sz="1600" dirty="0">
              <a:effectLst/>
              <a:ea typeface="Arial" panose="020B0604020202020204" pitchFamily="34" charset="0"/>
            </a:endParaRPr>
          </a:p>
          <a:p>
            <a:pPr>
              <a:lnSpc>
                <a:spcPct val="112000"/>
              </a:lnSpc>
              <a:spcBef>
                <a:spcPts val="0"/>
              </a:spcBef>
            </a:pPr>
            <a:r>
              <a:rPr lang="en-US" sz="2700" b="1" dirty="0">
                <a:effectLst/>
                <a:ea typeface="Arial" panose="020B0604020202020204" pitchFamily="34" charset="0"/>
              </a:rPr>
              <a:t>Brief Visit (Compared to CDA or Medical-Care-Home Autism Assessment)</a:t>
            </a:r>
          </a:p>
          <a:p>
            <a:pPr lvl="1">
              <a:lnSpc>
                <a:spcPct val="112000"/>
              </a:lnSpc>
              <a:spcBef>
                <a:spcPts val="0"/>
              </a:spcBef>
            </a:pPr>
            <a:r>
              <a:rPr lang="en-US" sz="2200" dirty="0">
                <a:ea typeface="Arial" panose="020B0604020202020204" pitchFamily="34" charset="0"/>
              </a:rPr>
              <a:t>Time: 1-2 brief outpatient visits</a:t>
            </a:r>
          </a:p>
          <a:p>
            <a:pPr lvl="1">
              <a:lnSpc>
                <a:spcPct val="112000"/>
              </a:lnSpc>
              <a:spcBef>
                <a:spcPts val="0"/>
              </a:spcBef>
            </a:pPr>
            <a:r>
              <a:rPr lang="en-US" sz="2200" dirty="0">
                <a:effectLst/>
                <a:ea typeface="Arial" panose="020B0604020202020204" pitchFamily="34" charset="0"/>
              </a:rPr>
              <a:t>Billing: No </a:t>
            </a:r>
            <a:r>
              <a:rPr lang="en-US" sz="2200" dirty="0">
                <a:ea typeface="Arial" panose="020B0604020202020204" pitchFamily="34" charset="0"/>
              </a:rPr>
              <a:t>new guidance. Should be billed through</a:t>
            </a:r>
            <a:r>
              <a:rPr lang="en-US" sz="2200" dirty="0">
                <a:ea typeface="Arial" panose="020B0604020202020204" pitchFamily="34" charset="0"/>
                <a:sym typeface="Wingdings" panose="05000000000000000000" pitchFamily="2" charset="2"/>
              </a:rPr>
              <a:t> standard clinical E&amp;M codes</a:t>
            </a:r>
          </a:p>
          <a:p>
            <a:pPr lvl="2">
              <a:lnSpc>
                <a:spcPct val="112000"/>
              </a:lnSpc>
              <a:spcBef>
                <a:spcPts val="0"/>
              </a:spcBef>
            </a:pPr>
            <a:endParaRPr lang="en-US" sz="1600" dirty="0">
              <a:solidFill>
                <a:schemeClr val="tx1"/>
              </a:solidFill>
              <a:ea typeface="Arial" panose="020B0604020202020204" pitchFamily="34" charset="0"/>
            </a:endParaRPr>
          </a:p>
          <a:p>
            <a:pPr marL="914400" lvl="2" indent="0">
              <a:lnSpc>
                <a:spcPct val="112000"/>
              </a:lnSpc>
              <a:spcBef>
                <a:spcPts val="0"/>
              </a:spcBef>
              <a:buNone/>
            </a:pPr>
            <a:endParaRPr lang="en-US" sz="1600" dirty="0">
              <a:ea typeface="Arial" panose="020B0604020202020204" pitchFamily="34" charset="0"/>
              <a:sym typeface="Wingdings" panose="05000000000000000000" pitchFamily="2" charset="2"/>
            </a:endParaRPr>
          </a:p>
          <a:p>
            <a:pPr marL="0" lvl="2" indent="0" algn="ctr">
              <a:lnSpc>
                <a:spcPct val="112000"/>
              </a:lnSpc>
              <a:spcBef>
                <a:spcPts val="0"/>
              </a:spcBef>
              <a:buNone/>
            </a:pPr>
            <a:r>
              <a:rPr lang="en-US" sz="2900" b="1" u="sng" dirty="0">
                <a:solidFill>
                  <a:srgbClr val="9D112D"/>
                </a:solidFill>
                <a:ea typeface="Arial" panose="020B0604020202020204" pitchFamily="34" charset="0"/>
                <a:sym typeface="Wingdings" panose="05000000000000000000" pitchFamily="2" charset="2"/>
              </a:rPr>
              <a:t>Referral for CDA or to a DEC for evaluation is REQUIRED </a:t>
            </a:r>
          </a:p>
        </p:txBody>
      </p:sp>
      <p:sp>
        <p:nvSpPr>
          <p:cNvPr id="2" name="Slide Number Placeholder 1">
            <a:extLst>
              <a:ext uri="{FF2B5EF4-FFF2-40B4-BE49-F238E27FC236}">
                <a16:creationId xmlns:a16="http://schemas.microsoft.com/office/drawing/2014/main" id="{1157DA1B-19A4-8E27-5B6B-F216119E4D0F}"/>
              </a:ext>
            </a:extLst>
          </p:cNvPr>
          <p:cNvSpPr>
            <a:spLocks noGrp="1"/>
          </p:cNvSpPr>
          <p:nvPr>
            <p:ph type="sldNum" sz="quarter" idx="10"/>
          </p:nvPr>
        </p:nvSpPr>
        <p:spPr/>
        <p:txBody>
          <a:bodyPr/>
          <a:lstStyle/>
          <a:p>
            <a:fld id="{C1640D55-031C-4AD9-A16C-4EFA2F922910}" type="slidenum">
              <a:rPr lang="en-US" smtClean="0"/>
              <a:pPr/>
              <a:t>18</a:t>
            </a:fld>
            <a:endParaRPr lang="en-US"/>
          </a:p>
        </p:txBody>
      </p:sp>
    </p:spTree>
    <p:extLst>
      <p:ext uri="{BB962C8B-B14F-4D97-AF65-F5344CB8AC3E}">
        <p14:creationId xmlns:p14="http://schemas.microsoft.com/office/powerpoint/2010/main" val="933755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0E25-EBF2-9635-C469-49B1342182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AE2B24-1E16-1008-4FA0-F80DD42C586E}"/>
              </a:ext>
            </a:extLst>
          </p:cNvPr>
          <p:cNvSpPr>
            <a:spLocks noGrp="1"/>
          </p:cNvSpPr>
          <p:nvPr>
            <p:ph type="title"/>
          </p:nvPr>
        </p:nvSpPr>
        <p:spPr/>
        <p:txBody>
          <a:bodyPr>
            <a:normAutofit fontScale="90000"/>
          </a:bodyPr>
          <a:lstStyle/>
          <a:p>
            <a:r>
              <a:rPr lang="en-US" dirty="0"/>
              <a:t>Presumptive Eligibility Assessment for ABA Therapy</a:t>
            </a:r>
            <a:endParaRPr lang="en-US" sz="1800" i="1" dirty="0"/>
          </a:p>
        </p:txBody>
      </p:sp>
      <p:sp>
        <p:nvSpPr>
          <p:cNvPr id="9" name="Content Placeholder 8">
            <a:extLst>
              <a:ext uri="{FF2B5EF4-FFF2-40B4-BE49-F238E27FC236}">
                <a16:creationId xmlns:a16="http://schemas.microsoft.com/office/drawing/2014/main" id="{EBE5C875-E8A5-3BCF-EBDC-20336DBDC0B8}"/>
              </a:ext>
            </a:extLst>
          </p:cNvPr>
          <p:cNvSpPr>
            <a:spLocks noGrp="1"/>
          </p:cNvSpPr>
          <p:nvPr>
            <p:ph sz="quarter" idx="4"/>
          </p:nvPr>
        </p:nvSpPr>
        <p:spPr>
          <a:xfrm>
            <a:off x="279917" y="1045028"/>
            <a:ext cx="8417516" cy="5311322"/>
          </a:xfrm>
        </p:spPr>
        <p:txBody>
          <a:bodyPr vert="horz" lIns="91440" tIns="45720" rIns="91440" bIns="45720" rtlCol="0" anchor="t">
            <a:normAutofit fontScale="55000" lnSpcReduction="20000"/>
          </a:bodyPr>
          <a:lstStyle/>
          <a:p>
            <a:pPr marL="0" indent="0" algn="ctr">
              <a:lnSpc>
                <a:spcPct val="112000"/>
              </a:lnSpc>
              <a:spcBef>
                <a:spcPts val="0"/>
              </a:spcBef>
              <a:buNone/>
              <a:tabLst>
                <a:tab pos="1371600" algn="l"/>
              </a:tabLst>
            </a:pPr>
            <a:r>
              <a:rPr lang="en-US" sz="2900" b="1" dirty="0">
                <a:ea typeface="Arial" panose="020B0604020202020204" pitchFamily="34" charset="0"/>
              </a:rPr>
              <a:t>Summary of Clarifications</a:t>
            </a:r>
          </a:p>
          <a:p>
            <a:pPr marL="0" indent="0" algn="ctr">
              <a:lnSpc>
                <a:spcPct val="112000"/>
              </a:lnSpc>
              <a:spcBef>
                <a:spcPts val="0"/>
              </a:spcBef>
              <a:buNone/>
              <a:tabLst>
                <a:tab pos="1371600" algn="l"/>
              </a:tabLst>
            </a:pPr>
            <a:endParaRPr lang="en-US" sz="2900" b="1"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ffectLst/>
                <a:ea typeface="Arial" panose="020B0604020202020204" pitchFamily="34" charset="0"/>
              </a:rPr>
              <a:t>This pathway is built on the premise of supporting an </a:t>
            </a:r>
            <a:r>
              <a:rPr lang="en-US" sz="2600" b="1" dirty="0">
                <a:effectLst/>
                <a:ea typeface="Arial" panose="020B0604020202020204" pitchFamily="34" charset="0"/>
              </a:rPr>
              <a:t>established</a:t>
            </a:r>
            <a:r>
              <a:rPr lang="en-US" sz="2600" dirty="0">
                <a:effectLst/>
                <a:ea typeface="Arial" panose="020B0604020202020204" pitchFamily="34" charset="0"/>
              </a:rPr>
              <a:t> physician-patient-family relationship, and the physician’s ability to ensure their patient continues to receive the standard of care. </a:t>
            </a:r>
            <a:r>
              <a:rPr lang="en-US" sz="2600" dirty="0">
                <a:ea typeface="Arial" panose="020B0604020202020204" pitchFamily="34" charset="0"/>
              </a:rPr>
              <a:t>Only physicians in a medical-care-home capacity can complete the presumptive eligibility assessment and use the respective form. </a:t>
            </a:r>
          </a:p>
          <a:p>
            <a:pPr marL="228600" lvl="1">
              <a:lnSpc>
                <a:spcPct val="112000"/>
              </a:lnSpc>
              <a:spcBef>
                <a:spcPts val="0"/>
              </a:spcBef>
              <a:buFont typeface="Arial" panose="020B0604020202020204" pitchFamily="34" charset="0"/>
              <a:buChar char="•"/>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The standard of care per the American Academy of Pediatrics (AAP), has always been to engage with the state’s early intervention Program for further evaluation of suspected delays. Our policy supports this and requires </a:t>
            </a:r>
            <a:r>
              <a:rPr lang="en-US" sz="2600" dirty="0">
                <a:effectLst/>
                <a:ea typeface="Arial" panose="020B0604020202020204" pitchFamily="34" charset="0"/>
              </a:rPr>
              <a:t>physician coordination with </a:t>
            </a:r>
            <a:r>
              <a:rPr lang="en-US" sz="2600" dirty="0" err="1">
                <a:effectLst/>
                <a:ea typeface="Arial" panose="020B0604020202020204" pitchFamily="34" charset="0"/>
              </a:rPr>
              <a:t>BabyNet</a:t>
            </a:r>
            <a:r>
              <a:rPr lang="en-US" sz="2600" dirty="0">
                <a:effectLst/>
                <a:ea typeface="Arial" panose="020B0604020202020204" pitchFamily="34" charset="0"/>
              </a:rPr>
              <a:t>. We are currently working with our </a:t>
            </a:r>
            <a:r>
              <a:rPr lang="en-US" sz="2600" dirty="0" err="1">
                <a:effectLst/>
                <a:ea typeface="Arial" panose="020B0604020202020204" pitchFamily="34" charset="0"/>
              </a:rPr>
              <a:t>BabyNet</a:t>
            </a:r>
            <a:r>
              <a:rPr lang="en-US" sz="2600" dirty="0">
                <a:effectLst/>
                <a:ea typeface="Arial" panose="020B0604020202020204" pitchFamily="34" charset="0"/>
              </a:rPr>
              <a:t> colleagues to streamline presumptive eligibility assessments completed in the medical care home. </a:t>
            </a:r>
            <a:endParaRPr lang="en-US" sz="2600" dirty="0">
              <a:ea typeface="Arial" panose="020B0604020202020204" pitchFamily="34" charset="0"/>
            </a:endParaRP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The determination must be made when the child is between 18-36 months of age and is considered valid until the child reaches their 6</a:t>
            </a:r>
            <a:r>
              <a:rPr lang="en-US" sz="2600" baseline="30000" dirty="0">
                <a:ea typeface="Arial" panose="020B0604020202020204" pitchFamily="34" charset="0"/>
              </a:rPr>
              <a:t>th</a:t>
            </a:r>
            <a:r>
              <a:rPr lang="en-US" sz="2600" dirty="0">
                <a:ea typeface="Arial" panose="020B0604020202020204" pitchFamily="34" charset="0"/>
              </a:rPr>
              <a:t> birthday. This ensures that even a child determined eligible at 36 months, will have adequate time to navigate a Subspecialty waitlist and obtain a diagnosis. </a:t>
            </a: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sym typeface="Wingdings" panose="05000000000000000000" pitchFamily="2" charset="2"/>
              </a:rPr>
              <a:t>Physicians are not required to offer these assessments. Members’ caregivers should inquire with their medical-care-home regarding their Primary-care-Physician’s ability to administer presumptive eligibility assessments for ABA therapy.</a:t>
            </a:r>
            <a:endParaRPr lang="en-US" sz="2600" dirty="0">
              <a:ea typeface="Arial" panose="020B0604020202020204" pitchFamily="34" charset="0"/>
            </a:endParaRP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b="1" dirty="0">
                <a:solidFill>
                  <a:srgbClr val="9D112D"/>
                </a:solidFill>
                <a:ea typeface="Arial" panose="020B0604020202020204" pitchFamily="34" charset="0"/>
              </a:rPr>
              <a:t>A member with presumptive eligibility for ABA therapy MUST be referred for an appropriate assessment and have valid documentation of medical necessity criteria for an ASD diagnosis prior to their 6</a:t>
            </a:r>
            <a:r>
              <a:rPr lang="en-US" sz="2600" b="1" baseline="30000" dirty="0">
                <a:solidFill>
                  <a:srgbClr val="9D112D"/>
                </a:solidFill>
                <a:ea typeface="Arial" panose="020B0604020202020204" pitchFamily="34" charset="0"/>
              </a:rPr>
              <a:t>th</a:t>
            </a:r>
            <a:r>
              <a:rPr lang="en-US" sz="2600" b="1" dirty="0">
                <a:solidFill>
                  <a:srgbClr val="9D112D"/>
                </a:solidFill>
                <a:ea typeface="Arial" panose="020B0604020202020204" pitchFamily="34" charset="0"/>
              </a:rPr>
              <a:t> birthday</a:t>
            </a:r>
            <a:endParaRPr lang="en-US" sz="1800" b="1" dirty="0">
              <a:solidFill>
                <a:srgbClr val="9D112D"/>
              </a:solidFill>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9DDE51CD-AAEA-B8BA-9150-A6F0A7B0CFF8}"/>
              </a:ext>
            </a:extLst>
          </p:cNvPr>
          <p:cNvSpPr>
            <a:spLocks noGrp="1"/>
          </p:cNvSpPr>
          <p:nvPr>
            <p:ph type="sldNum" sz="quarter" idx="10"/>
          </p:nvPr>
        </p:nvSpPr>
        <p:spPr/>
        <p:txBody>
          <a:bodyPr/>
          <a:lstStyle/>
          <a:p>
            <a:fld id="{C1640D55-031C-4AD9-A16C-4EFA2F922910}" type="slidenum">
              <a:rPr lang="en-US" smtClean="0"/>
              <a:pPr/>
              <a:t>19</a:t>
            </a:fld>
            <a:endParaRPr lang="en-US"/>
          </a:p>
        </p:txBody>
      </p:sp>
    </p:spTree>
    <p:extLst>
      <p:ext uri="{BB962C8B-B14F-4D97-AF65-F5344CB8AC3E}">
        <p14:creationId xmlns:p14="http://schemas.microsoft.com/office/powerpoint/2010/main" val="297497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4930-E437-8634-82DF-E37AFFD4A120}"/>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22C3A1BD-9B63-65EB-C6FA-7DB78F3B2549}"/>
              </a:ext>
            </a:extLst>
          </p:cNvPr>
          <p:cNvSpPr>
            <a:spLocks noGrp="1"/>
          </p:cNvSpPr>
          <p:nvPr>
            <p:ph idx="1"/>
          </p:nvPr>
        </p:nvSpPr>
        <p:spPr>
          <a:xfrm>
            <a:off x="548640" y="1215367"/>
            <a:ext cx="7966710" cy="5156858"/>
          </a:xfrm>
        </p:spPr>
        <p:txBody>
          <a:bodyPr>
            <a:normAutofit fontScale="77500" lnSpcReduction="20000"/>
          </a:bodyPr>
          <a:lstStyle/>
          <a:p>
            <a:pPr marL="0" indent="0" algn="ctr">
              <a:buNone/>
            </a:pPr>
            <a:r>
              <a:rPr lang="en-US" b="1" dirty="0"/>
              <a:t>All information in this presentation pertains to South Carolina Department of Health and Human Services Healthy Connections (SCDHHS) Medicaid members and that prior to treatment, all members must meet the medical necessity criteria for the requested service. </a:t>
            </a:r>
          </a:p>
          <a:p>
            <a:pPr marL="0" indent="0" algn="ctr">
              <a:buNone/>
            </a:pPr>
            <a:endParaRPr lang="en-US" dirty="0"/>
          </a:p>
          <a:p>
            <a:pPr marL="0" indent="0" algn="ctr">
              <a:buNone/>
            </a:pPr>
            <a:r>
              <a:rPr lang="en-US" dirty="0"/>
              <a:t>This training will address the general updates regarding medical necessity determinations for ASD services but can not address all details. For comprehensive policy guidelines, please refer to the full ASD Services provider manual. </a:t>
            </a:r>
          </a:p>
          <a:p>
            <a:pPr marL="0" indent="0" algn="ctr">
              <a:buNone/>
            </a:pPr>
            <a:endParaRPr lang="en-US" dirty="0"/>
          </a:p>
          <a:p>
            <a:pPr marL="0" indent="0" algn="ctr">
              <a:buNone/>
            </a:pPr>
            <a:r>
              <a:rPr lang="en-US" dirty="0"/>
              <a:t> Slides will be available following completion of the ASD training series.</a:t>
            </a:r>
          </a:p>
          <a:p>
            <a:pPr marL="0" indent="0" algn="ctr">
              <a:buNone/>
            </a:pPr>
            <a:endParaRPr lang="en-US" dirty="0"/>
          </a:p>
          <a:p>
            <a:pPr marL="0" indent="0" algn="ctr">
              <a:buNone/>
            </a:pPr>
            <a:r>
              <a:rPr lang="en-US" dirty="0"/>
              <a:t>Questions regarding specific ABA services are outside the scope of today’s training and should be emailed to </a:t>
            </a:r>
          </a:p>
          <a:p>
            <a:pPr marL="0" indent="0" algn="ctr">
              <a:buNone/>
            </a:pPr>
            <a:r>
              <a:rPr lang="en-US" dirty="0"/>
              <a:t>ASDprovider@scdhhs.gov</a:t>
            </a:r>
          </a:p>
          <a:p>
            <a:pPr marL="0" indent="0" algn="ctr">
              <a:buNone/>
            </a:pPr>
            <a:endParaRPr lang="en-US" dirty="0"/>
          </a:p>
        </p:txBody>
      </p:sp>
    </p:spTree>
    <p:extLst>
      <p:ext uri="{BB962C8B-B14F-4D97-AF65-F5344CB8AC3E}">
        <p14:creationId xmlns:p14="http://schemas.microsoft.com/office/powerpoint/2010/main" val="342579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9176-A4FE-EE13-0387-CD933C473B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DF145A-E4AC-BBA0-6D85-0CE1751D56FC}"/>
              </a:ext>
            </a:extLst>
          </p:cNvPr>
          <p:cNvSpPr>
            <a:spLocks noGrp="1"/>
          </p:cNvSpPr>
          <p:nvPr>
            <p:ph type="title"/>
          </p:nvPr>
        </p:nvSpPr>
        <p:spPr/>
        <p:txBody>
          <a:bodyPr>
            <a:normAutofit/>
          </a:bodyPr>
          <a:lstStyle/>
          <a:p>
            <a:r>
              <a:rPr lang="en-US" dirty="0"/>
              <a:t>Comparing Two Medical Care Home Pathways</a:t>
            </a:r>
          </a:p>
        </p:txBody>
      </p:sp>
      <p:sp>
        <p:nvSpPr>
          <p:cNvPr id="9" name="Content Placeholder 8">
            <a:extLst>
              <a:ext uri="{FF2B5EF4-FFF2-40B4-BE49-F238E27FC236}">
                <a16:creationId xmlns:a16="http://schemas.microsoft.com/office/drawing/2014/main" id="{154239D6-3869-53C6-22C7-9238A60FADDB}"/>
              </a:ext>
            </a:extLst>
          </p:cNvPr>
          <p:cNvSpPr>
            <a:spLocks noGrp="1"/>
          </p:cNvSpPr>
          <p:nvPr>
            <p:ph sz="quarter" idx="4"/>
          </p:nvPr>
        </p:nvSpPr>
        <p:spPr>
          <a:xfrm>
            <a:off x="68826" y="943897"/>
            <a:ext cx="8986684" cy="5412454"/>
          </a:xfrm>
        </p:spPr>
        <p:txBody>
          <a:bodyPr>
            <a:normAutofit fontScale="55000" lnSpcReduction="20000"/>
          </a:bodyPr>
          <a:lstStyle/>
          <a:p>
            <a:pPr marL="0" marR="0" lvl="0" indent="0" algn="ctr">
              <a:lnSpc>
                <a:spcPct val="112000"/>
              </a:lnSpc>
              <a:spcBef>
                <a:spcPts val="0"/>
              </a:spcBef>
              <a:spcAft>
                <a:spcPts val="0"/>
              </a:spcAft>
              <a:buNone/>
            </a:pPr>
            <a:r>
              <a:rPr lang="en-US" sz="3400" b="1" u="sng" dirty="0">
                <a:effectLst/>
                <a:ea typeface="Aptos" panose="020B0004020202020204" pitchFamily="34" charset="0"/>
              </a:rPr>
              <a:t>Medical-Care-Home Assessment</a:t>
            </a:r>
          </a:p>
          <a:p>
            <a:pPr marL="0" marR="0" lvl="0" indent="0" algn="ctr">
              <a:lnSpc>
                <a:spcPct val="112000"/>
              </a:lnSpc>
              <a:spcBef>
                <a:spcPts val="0"/>
              </a:spcBef>
              <a:spcAft>
                <a:spcPts val="0"/>
              </a:spcAft>
              <a:buNone/>
            </a:pPr>
            <a:endParaRPr lang="en-US" sz="2500" b="1" u="sng" dirty="0">
              <a:effectLst/>
              <a:ea typeface="Aptos" panose="020B0004020202020204" pitchFamily="34" charset="0"/>
            </a:endParaRPr>
          </a:p>
          <a:p>
            <a:pPr lvl="1">
              <a:lnSpc>
                <a:spcPct val="112000"/>
              </a:lnSpc>
              <a:spcBef>
                <a:spcPts val="0"/>
              </a:spcBef>
            </a:pPr>
            <a:r>
              <a:rPr lang="en-US" sz="2500" dirty="0">
                <a:ea typeface="Arial" panose="020B0604020202020204" pitchFamily="34" charset="0"/>
              </a:rPr>
              <a:t>Physician can diagnose ASD and refer to all ASD services, without subspecialty evaluation.</a:t>
            </a:r>
          </a:p>
          <a:p>
            <a:pPr lvl="1">
              <a:lnSpc>
                <a:spcPct val="112000"/>
              </a:lnSpc>
              <a:spcBef>
                <a:spcPts val="0"/>
              </a:spcBef>
            </a:pPr>
            <a:r>
              <a:rPr lang="en-US" sz="2500" dirty="0">
                <a:ea typeface="Arial" panose="020B0604020202020204" pitchFamily="34" charset="0"/>
              </a:rPr>
              <a:t>Valid when member:</a:t>
            </a:r>
          </a:p>
          <a:p>
            <a:pPr lvl="2">
              <a:lnSpc>
                <a:spcPct val="112000"/>
              </a:lnSpc>
              <a:spcBef>
                <a:spcPts val="0"/>
              </a:spcBef>
            </a:pPr>
            <a:r>
              <a:rPr lang="en-US" sz="2500" dirty="0">
                <a:ea typeface="Arial" panose="020B0604020202020204" pitchFamily="34" charset="0"/>
              </a:rPr>
              <a:t>Has prior, valid ASD diagnosis, OR</a:t>
            </a:r>
          </a:p>
          <a:p>
            <a:pPr lvl="2">
              <a:lnSpc>
                <a:spcPct val="112000"/>
              </a:lnSpc>
              <a:spcBef>
                <a:spcPts val="0"/>
              </a:spcBef>
            </a:pPr>
            <a:r>
              <a:rPr lang="en-US" sz="2500" dirty="0">
                <a:ea typeface="Arial" panose="020B0604020202020204" pitchFamily="34" charset="0"/>
              </a:rPr>
              <a:t>Is medically uncomplicated, 18–36- months of age at time of determination, with unequivocal ASD symptoms and very high-risk scores on one of two validated secondary autism screening tools.</a:t>
            </a:r>
          </a:p>
          <a:p>
            <a:pPr lvl="1">
              <a:lnSpc>
                <a:spcPct val="112000"/>
              </a:lnSpc>
              <a:spcBef>
                <a:spcPts val="0"/>
              </a:spcBef>
            </a:pPr>
            <a:r>
              <a:rPr lang="en-US" sz="2500" dirty="0">
                <a:ea typeface="Arial" panose="020B0604020202020204" pitchFamily="34" charset="0"/>
              </a:rPr>
              <a:t>Caregivers are ready for diagnosis</a:t>
            </a:r>
          </a:p>
          <a:p>
            <a:pPr lvl="1">
              <a:lnSpc>
                <a:spcPct val="112000"/>
              </a:lnSpc>
              <a:spcBef>
                <a:spcPts val="0"/>
              </a:spcBef>
            </a:pPr>
            <a:r>
              <a:rPr lang="en-US" sz="2500" dirty="0">
                <a:ea typeface="Arial" panose="020B0604020202020204" pitchFamily="34" charset="0"/>
              </a:rPr>
              <a:t>Requires completion SC DHHS physician diagnostic form</a:t>
            </a:r>
          </a:p>
          <a:p>
            <a:pPr lvl="1">
              <a:lnSpc>
                <a:spcPct val="112000"/>
              </a:lnSpc>
              <a:spcBef>
                <a:spcPts val="0"/>
              </a:spcBef>
            </a:pPr>
            <a:r>
              <a:rPr lang="en-US" sz="2500" dirty="0">
                <a:ea typeface="Arial" panose="020B0604020202020204" pitchFamily="34" charset="0"/>
                <a:sym typeface="Wingdings" panose="05000000000000000000" pitchFamily="2" charset="2"/>
              </a:rPr>
              <a:t>Caregiver or family understands that </a:t>
            </a:r>
            <a:r>
              <a:rPr lang="en-US" sz="2500" b="1" dirty="0">
                <a:solidFill>
                  <a:schemeClr val="accent2"/>
                </a:solidFill>
                <a:ea typeface="Arial" panose="020B0604020202020204" pitchFamily="34" charset="0"/>
                <a:sym typeface="Wingdings" panose="05000000000000000000" pitchFamily="2" charset="2"/>
              </a:rPr>
              <a:t>they will NOT be referred for a CDA</a:t>
            </a:r>
            <a:r>
              <a:rPr lang="en-US" sz="2500" dirty="0">
                <a:ea typeface="Arial" panose="020B0604020202020204" pitchFamily="34" charset="0"/>
                <a:sym typeface="Wingdings" panose="05000000000000000000" pitchFamily="2" charset="2"/>
              </a:rPr>
              <a:t>, that MCH Assessment is sufficient. </a:t>
            </a:r>
          </a:p>
          <a:p>
            <a:pPr lvl="1">
              <a:lnSpc>
                <a:spcPct val="112000"/>
              </a:lnSpc>
              <a:spcBef>
                <a:spcPts val="0"/>
              </a:spcBef>
            </a:pPr>
            <a:r>
              <a:rPr lang="en-US" sz="2500" b="1" dirty="0">
                <a:solidFill>
                  <a:srgbClr val="E27500"/>
                </a:solidFill>
                <a:ea typeface="Arial" panose="020B0604020202020204" pitchFamily="34" charset="0"/>
                <a:sym typeface="Wingdings" panose="05000000000000000000" pitchFamily="2" charset="2"/>
              </a:rPr>
              <a:t>Results in ICD-10 Code: F84.0 autism spectrum disorder</a:t>
            </a:r>
          </a:p>
          <a:p>
            <a:pPr marL="457200" lvl="1" indent="0" algn="ctr">
              <a:lnSpc>
                <a:spcPct val="112000"/>
              </a:lnSpc>
              <a:spcBef>
                <a:spcPts val="0"/>
              </a:spcBef>
              <a:buNone/>
            </a:pPr>
            <a:endParaRPr lang="en-US" sz="2500" dirty="0">
              <a:effectLst/>
              <a:ea typeface="Arial" panose="020B0604020202020204" pitchFamily="34" charset="0"/>
            </a:endParaRPr>
          </a:p>
          <a:p>
            <a:pPr marL="0" marR="0" lvl="0" indent="0" algn="ctr">
              <a:lnSpc>
                <a:spcPct val="112000"/>
              </a:lnSpc>
              <a:spcBef>
                <a:spcPts val="0"/>
              </a:spcBef>
              <a:spcAft>
                <a:spcPts val="0"/>
              </a:spcAft>
              <a:buNone/>
            </a:pPr>
            <a:r>
              <a:rPr lang="en-US" sz="3400" b="1" u="sng" dirty="0">
                <a:effectLst/>
                <a:ea typeface="Aptos" panose="020B0004020202020204" pitchFamily="34" charset="0"/>
              </a:rPr>
              <a:t>Presumptive Eligibility Assessment for ABA Therapy</a:t>
            </a:r>
          </a:p>
          <a:p>
            <a:pPr marL="0" marR="0" lvl="0" indent="0" algn="ctr">
              <a:lnSpc>
                <a:spcPct val="112000"/>
              </a:lnSpc>
              <a:spcBef>
                <a:spcPts val="0"/>
              </a:spcBef>
              <a:spcAft>
                <a:spcPts val="0"/>
              </a:spcAft>
              <a:buNone/>
            </a:pPr>
            <a:endParaRPr lang="en-US" sz="2500" b="1" u="sng" dirty="0">
              <a:effectLst/>
              <a:ea typeface="Aptos" panose="020B0004020202020204" pitchFamily="34" charset="0"/>
            </a:endParaRPr>
          </a:p>
          <a:p>
            <a:pPr lvl="1">
              <a:lnSpc>
                <a:spcPct val="112000"/>
              </a:lnSpc>
              <a:spcBef>
                <a:spcPts val="0"/>
              </a:spcBef>
            </a:pPr>
            <a:r>
              <a:rPr lang="en-US" sz="2500" dirty="0">
                <a:ea typeface="Arial" panose="020B0604020202020204" pitchFamily="34" charset="0"/>
              </a:rPr>
              <a:t>Physician is NOT diagnosing </a:t>
            </a:r>
            <a:r>
              <a:rPr lang="en-US" sz="2500" dirty="0" err="1">
                <a:ea typeface="Arial" panose="020B0604020202020204" pitchFamily="34" charset="0"/>
              </a:rPr>
              <a:t>Austism</a:t>
            </a:r>
            <a:r>
              <a:rPr lang="en-US" sz="2500" dirty="0">
                <a:ea typeface="Arial" panose="020B0604020202020204" pitchFamily="34" charset="0"/>
              </a:rPr>
              <a:t>, but making a risk determination to support ABA therapy </a:t>
            </a:r>
          </a:p>
          <a:p>
            <a:pPr lvl="1">
              <a:lnSpc>
                <a:spcPct val="112000"/>
              </a:lnSpc>
              <a:spcBef>
                <a:spcPts val="0"/>
              </a:spcBef>
            </a:pPr>
            <a:r>
              <a:rPr lang="en-US" sz="2500" dirty="0">
                <a:ea typeface="Arial" panose="020B0604020202020204" pitchFamily="34" charset="0"/>
              </a:rPr>
              <a:t>Valid regardless of patient complexity or caregiver readiness of diagnosis</a:t>
            </a:r>
          </a:p>
          <a:p>
            <a:pPr lvl="1">
              <a:lnSpc>
                <a:spcPct val="112000"/>
              </a:lnSpc>
              <a:spcBef>
                <a:spcPts val="0"/>
              </a:spcBef>
            </a:pPr>
            <a:r>
              <a:rPr lang="en-US" sz="2500" dirty="0">
                <a:ea typeface="Arial" panose="020B0604020202020204" pitchFamily="34" charset="0"/>
              </a:rPr>
              <a:t>Requires completion of SCDHHS presumptive eligibility form</a:t>
            </a:r>
          </a:p>
          <a:p>
            <a:pPr lvl="1">
              <a:lnSpc>
                <a:spcPct val="112000"/>
              </a:lnSpc>
              <a:spcBef>
                <a:spcPts val="0"/>
              </a:spcBef>
            </a:pPr>
            <a:r>
              <a:rPr lang="en-US" sz="2500" b="1" dirty="0">
                <a:solidFill>
                  <a:srgbClr val="E27500"/>
                </a:solidFill>
                <a:ea typeface="Arial" panose="020B0604020202020204" pitchFamily="34" charset="0"/>
              </a:rPr>
              <a:t>Counseling required </a:t>
            </a:r>
            <a:r>
              <a:rPr lang="en-US" sz="2500" dirty="0">
                <a:ea typeface="Arial" panose="020B0604020202020204" pitchFamily="34" charset="0"/>
              </a:rPr>
              <a:t>that caregiver/family understands this is a risk assessment, with concern significant enough to begin ABA, but this is not a diagnosis.</a:t>
            </a:r>
          </a:p>
          <a:p>
            <a:pPr lvl="1">
              <a:lnSpc>
                <a:spcPct val="112000"/>
              </a:lnSpc>
              <a:spcBef>
                <a:spcPts val="0"/>
              </a:spcBef>
            </a:pPr>
            <a:r>
              <a:rPr lang="en-US" sz="2500" b="1" dirty="0">
                <a:solidFill>
                  <a:schemeClr val="accent2"/>
                </a:solidFill>
                <a:ea typeface="Arial" panose="020B0604020202020204" pitchFamily="34" charset="0"/>
              </a:rPr>
              <a:t>Child MUST be referred for a CDA</a:t>
            </a:r>
            <a:r>
              <a:rPr lang="en-US" sz="2500" dirty="0">
                <a:ea typeface="Arial" panose="020B0604020202020204" pitchFamily="34" charset="0"/>
              </a:rPr>
              <a:t>, with formal diagnosis documented prior to their 6</a:t>
            </a:r>
            <a:r>
              <a:rPr lang="en-US" sz="2500" baseline="30000" dirty="0">
                <a:ea typeface="Arial" panose="020B0604020202020204" pitchFamily="34" charset="0"/>
              </a:rPr>
              <a:t>th</a:t>
            </a:r>
            <a:r>
              <a:rPr lang="en-US" sz="2500" dirty="0">
                <a:ea typeface="Arial" panose="020B0604020202020204" pitchFamily="34" charset="0"/>
              </a:rPr>
              <a:t> birthday, or ABA services will lapse.</a:t>
            </a:r>
          </a:p>
          <a:p>
            <a:pPr lvl="1">
              <a:lnSpc>
                <a:spcPct val="112000"/>
              </a:lnSpc>
              <a:spcBef>
                <a:spcPts val="0"/>
              </a:spcBef>
            </a:pPr>
            <a:r>
              <a:rPr lang="en-US" sz="2500" dirty="0">
                <a:ea typeface="Arial" panose="020B0604020202020204" pitchFamily="34" charset="0"/>
              </a:rPr>
              <a:t>Does NOT confer automatic eligibility for ASD services through any state partner.</a:t>
            </a:r>
          </a:p>
          <a:p>
            <a:pPr lvl="1">
              <a:lnSpc>
                <a:spcPct val="112000"/>
              </a:lnSpc>
              <a:spcBef>
                <a:spcPts val="0"/>
              </a:spcBef>
            </a:pPr>
            <a:r>
              <a:rPr lang="en-US" sz="2500" b="1" dirty="0">
                <a:solidFill>
                  <a:srgbClr val="E27500"/>
                </a:solidFill>
                <a:ea typeface="Arial" panose="020B0604020202020204" pitchFamily="34" charset="0"/>
                <a:sym typeface="Wingdings" panose="05000000000000000000" pitchFamily="2" charset="2"/>
              </a:rPr>
              <a:t>DOES NOT Result in F84.0 ICD-10 Code</a:t>
            </a:r>
          </a:p>
          <a:p>
            <a:pPr lvl="2">
              <a:lnSpc>
                <a:spcPct val="112000"/>
              </a:lnSpc>
              <a:spcBef>
                <a:spcPts val="0"/>
              </a:spcBef>
            </a:pPr>
            <a:r>
              <a:rPr lang="en-US" sz="2500" dirty="0">
                <a:ea typeface="Arial" panose="020B0604020202020204" pitchFamily="34" charset="0"/>
                <a:sym typeface="Wingdings" panose="05000000000000000000" pitchFamily="2" charset="2"/>
              </a:rPr>
              <a:t>This is NOT an ASD Diagnosis. This pathway is an acknowledgement of a RISK for autism that SC DHHS has determined meets conditional medical necessity of ABA therapy. Any ICD-10 code relevant to the child’s developmental delays is sufficient for medical and ABA prior authorization documentation requirements </a:t>
            </a:r>
            <a:endParaRPr lang="en-US" sz="2500" dirty="0">
              <a:ea typeface="Arial" panose="020B0604020202020204" pitchFamily="34" charset="0"/>
            </a:endParaRPr>
          </a:p>
        </p:txBody>
      </p:sp>
      <p:sp>
        <p:nvSpPr>
          <p:cNvPr id="2" name="Slide Number Placeholder 1">
            <a:extLst>
              <a:ext uri="{FF2B5EF4-FFF2-40B4-BE49-F238E27FC236}">
                <a16:creationId xmlns:a16="http://schemas.microsoft.com/office/drawing/2014/main" id="{1C907DD8-DDAC-0F80-4CC5-E84997836A27}"/>
              </a:ext>
            </a:extLst>
          </p:cNvPr>
          <p:cNvSpPr>
            <a:spLocks noGrp="1"/>
          </p:cNvSpPr>
          <p:nvPr>
            <p:ph type="sldNum" sz="quarter" idx="10"/>
          </p:nvPr>
        </p:nvSpPr>
        <p:spPr/>
        <p:txBody>
          <a:bodyPr/>
          <a:lstStyle/>
          <a:p>
            <a:fld id="{C1640D55-031C-4AD9-A16C-4EFA2F922910}" type="slidenum">
              <a:rPr lang="en-US" smtClean="0"/>
              <a:pPr/>
              <a:t>20</a:t>
            </a:fld>
            <a:endParaRPr lang="en-US"/>
          </a:p>
        </p:txBody>
      </p:sp>
    </p:spTree>
    <p:extLst>
      <p:ext uri="{BB962C8B-B14F-4D97-AF65-F5344CB8AC3E}">
        <p14:creationId xmlns:p14="http://schemas.microsoft.com/office/powerpoint/2010/main" val="275994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B7E51-821B-6AF0-F340-ADAE1D8286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BD79C-8086-885F-BEAE-C8F26CAF7D32}"/>
              </a:ext>
            </a:extLst>
          </p:cNvPr>
          <p:cNvSpPr>
            <a:spLocks noGrp="1"/>
          </p:cNvSpPr>
          <p:nvPr>
            <p:ph type="title"/>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C9D718B9-38BC-EEEB-2EC8-0A9A3CB69546}"/>
              </a:ext>
            </a:extLst>
          </p:cNvPr>
          <p:cNvSpPr>
            <a:spLocks noGrp="1"/>
          </p:cNvSpPr>
          <p:nvPr>
            <p:ph sz="quarter" idx="4"/>
          </p:nvPr>
        </p:nvSpPr>
        <p:spPr>
          <a:xfrm>
            <a:off x="0" y="2682559"/>
            <a:ext cx="9144000" cy="1492881"/>
          </a:xfrm>
        </p:spPr>
        <p:txBody>
          <a:bodyPr>
            <a:normAutofit/>
          </a:bodyPr>
          <a:lstStyle/>
          <a:p>
            <a:pPr marL="457200" lvl="1" indent="0" algn="ctr">
              <a:buNone/>
            </a:pPr>
            <a:r>
              <a:rPr lang="en-US" sz="3600" b="1" dirty="0">
                <a:effectLst/>
                <a:ea typeface="Aptos" panose="020B0004020202020204" pitchFamily="34" charset="0"/>
              </a:rPr>
              <a:t>Brief Break for Questions</a:t>
            </a:r>
          </a:p>
          <a:p>
            <a:pPr marL="0" marR="0" lvl="0" indent="0" algn="ctr">
              <a:lnSpc>
                <a:spcPct val="112000"/>
              </a:lnSpc>
              <a:spcBef>
                <a:spcPts val="0"/>
              </a:spcBef>
              <a:spcAft>
                <a:spcPts val="0"/>
              </a:spcAft>
              <a:buNone/>
            </a:pPr>
            <a:endParaRPr lang="en-US" b="1"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CFAEC4A2-0073-1563-FE1F-49CE90337F7E}"/>
              </a:ext>
            </a:extLst>
          </p:cNvPr>
          <p:cNvSpPr>
            <a:spLocks noGrp="1"/>
          </p:cNvSpPr>
          <p:nvPr>
            <p:ph type="sldNum" sz="quarter" idx="10"/>
          </p:nvPr>
        </p:nvSpPr>
        <p:spPr/>
        <p:txBody>
          <a:bodyPr/>
          <a:lstStyle/>
          <a:p>
            <a:fld id="{C1640D55-031C-4AD9-A16C-4EFA2F922910}" type="slidenum">
              <a:rPr lang="en-US" smtClean="0"/>
              <a:pPr/>
              <a:t>21</a:t>
            </a:fld>
            <a:endParaRPr lang="en-US"/>
          </a:p>
        </p:txBody>
      </p:sp>
    </p:spTree>
    <p:extLst>
      <p:ext uri="{BB962C8B-B14F-4D97-AF65-F5344CB8AC3E}">
        <p14:creationId xmlns:p14="http://schemas.microsoft.com/office/powerpoint/2010/main" val="393080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43C25-BE86-A2CE-3EE0-F3971FCF47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096A6D-6972-21FB-C7F0-812A4070680A}"/>
              </a:ext>
            </a:extLst>
          </p:cNvPr>
          <p:cNvSpPr>
            <a:spLocks noGrp="1"/>
          </p:cNvSpPr>
          <p:nvPr>
            <p:ph type="title"/>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C105A7AB-78BA-4121-5B90-025F6A06F529}"/>
              </a:ext>
            </a:extLst>
          </p:cNvPr>
          <p:cNvSpPr>
            <a:spLocks noGrp="1"/>
          </p:cNvSpPr>
          <p:nvPr>
            <p:ph sz="quarter" idx="4"/>
          </p:nvPr>
        </p:nvSpPr>
        <p:spPr>
          <a:xfrm>
            <a:off x="0" y="1801726"/>
            <a:ext cx="9144000" cy="1492881"/>
          </a:xfrm>
        </p:spPr>
        <p:txBody>
          <a:bodyPr>
            <a:normAutofit/>
          </a:bodyPr>
          <a:lstStyle/>
          <a:p>
            <a:pPr marL="457200" lvl="1" indent="0" algn="ctr">
              <a:buNone/>
            </a:pPr>
            <a:r>
              <a:rPr lang="en-US" sz="3600" b="1" dirty="0">
                <a:effectLst/>
                <a:ea typeface="Aptos" panose="020B0004020202020204" pitchFamily="34" charset="0"/>
              </a:rPr>
              <a:t>2. Documentation Expectations</a:t>
            </a:r>
          </a:p>
          <a:p>
            <a:pPr marL="0" marR="0" lvl="0" indent="0" algn="ctr">
              <a:lnSpc>
                <a:spcPct val="112000"/>
              </a:lnSpc>
              <a:spcBef>
                <a:spcPts val="0"/>
              </a:spcBef>
              <a:spcAft>
                <a:spcPts val="0"/>
              </a:spcAft>
              <a:buNone/>
            </a:pPr>
            <a:endParaRPr lang="en-US" b="1"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33DEA9F8-C7E8-6ABA-E2A9-B0E7BBF7D68C}"/>
              </a:ext>
            </a:extLst>
          </p:cNvPr>
          <p:cNvSpPr>
            <a:spLocks noGrp="1"/>
          </p:cNvSpPr>
          <p:nvPr>
            <p:ph type="sldNum" sz="quarter" idx="10"/>
          </p:nvPr>
        </p:nvSpPr>
        <p:spPr/>
        <p:txBody>
          <a:bodyPr/>
          <a:lstStyle/>
          <a:p>
            <a:fld id="{C1640D55-031C-4AD9-A16C-4EFA2F922910}" type="slidenum">
              <a:rPr lang="en-US" smtClean="0"/>
              <a:pPr/>
              <a:t>22</a:t>
            </a:fld>
            <a:endParaRPr lang="en-US"/>
          </a:p>
        </p:txBody>
      </p:sp>
    </p:spTree>
    <p:extLst>
      <p:ext uri="{BB962C8B-B14F-4D97-AF65-F5344CB8AC3E}">
        <p14:creationId xmlns:p14="http://schemas.microsoft.com/office/powerpoint/2010/main" val="44769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F8C5-739B-A8AB-0102-306A9A0037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C11FF5-204B-3662-4278-AEDD96997F17}"/>
              </a:ext>
            </a:extLst>
          </p:cNvPr>
          <p:cNvSpPr>
            <a:spLocks noGrp="1"/>
          </p:cNvSpPr>
          <p:nvPr>
            <p:ph type="title"/>
          </p:nvPr>
        </p:nvSpPr>
        <p:spPr/>
        <p:txBody>
          <a:bodyPr>
            <a:normAutofit/>
          </a:bodyPr>
          <a:lstStyle/>
          <a:p>
            <a:r>
              <a:rPr lang="en-US" dirty="0"/>
              <a:t>Documentation Expectations</a:t>
            </a:r>
          </a:p>
        </p:txBody>
      </p:sp>
      <p:sp>
        <p:nvSpPr>
          <p:cNvPr id="2" name="Slide Number Placeholder 1">
            <a:extLst>
              <a:ext uri="{FF2B5EF4-FFF2-40B4-BE49-F238E27FC236}">
                <a16:creationId xmlns:a16="http://schemas.microsoft.com/office/drawing/2014/main" id="{35FCBE2E-6556-9289-1248-276E207285A7}"/>
              </a:ext>
            </a:extLst>
          </p:cNvPr>
          <p:cNvSpPr>
            <a:spLocks noGrp="1"/>
          </p:cNvSpPr>
          <p:nvPr>
            <p:ph type="sldNum" sz="quarter" idx="10"/>
          </p:nvPr>
        </p:nvSpPr>
        <p:spPr/>
        <p:txBody>
          <a:bodyPr/>
          <a:lstStyle/>
          <a:p>
            <a:fld id="{C1640D55-031C-4AD9-A16C-4EFA2F922910}" type="slidenum">
              <a:rPr lang="en-US" smtClean="0"/>
              <a:pPr/>
              <a:t>23</a:t>
            </a:fld>
            <a:endParaRPr lang="en-US"/>
          </a:p>
        </p:txBody>
      </p:sp>
      <p:graphicFrame>
        <p:nvGraphicFramePr>
          <p:cNvPr id="7" name="Table 6">
            <a:extLst>
              <a:ext uri="{FF2B5EF4-FFF2-40B4-BE49-F238E27FC236}">
                <a16:creationId xmlns:a16="http://schemas.microsoft.com/office/drawing/2014/main" id="{39CBF7E4-EC43-F59E-D1DC-1C8E105734FF}"/>
              </a:ext>
            </a:extLst>
          </p:cNvPr>
          <p:cNvGraphicFramePr>
            <a:graphicFrameLocks noGrp="1"/>
          </p:cNvGraphicFramePr>
          <p:nvPr>
            <p:extLst>
              <p:ext uri="{D42A27DB-BD31-4B8C-83A1-F6EECF244321}">
                <p14:modId xmlns:p14="http://schemas.microsoft.com/office/powerpoint/2010/main" val="3090974755"/>
              </p:ext>
            </p:extLst>
          </p:nvPr>
        </p:nvGraphicFramePr>
        <p:xfrm>
          <a:off x="144966" y="1048216"/>
          <a:ext cx="8928695" cy="5149239"/>
        </p:xfrm>
        <a:graphic>
          <a:graphicData uri="http://schemas.openxmlformats.org/drawingml/2006/table">
            <a:tbl>
              <a:tblPr firstRow="1" bandRow="1"/>
              <a:tblGrid>
                <a:gridCol w="2849443">
                  <a:extLst>
                    <a:ext uri="{9D8B030D-6E8A-4147-A177-3AD203B41FA5}">
                      <a16:colId xmlns:a16="http://schemas.microsoft.com/office/drawing/2014/main" val="1005768168"/>
                    </a:ext>
                  </a:extLst>
                </a:gridCol>
                <a:gridCol w="6079252">
                  <a:extLst>
                    <a:ext uri="{9D8B030D-6E8A-4147-A177-3AD203B41FA5}">
                      <a16:colId xmlns:a16="http://schemas.microsoft.com/office/drawing/2014/main" val="1350846214"/>
                    </a:ext>
                  </a:extLst>
                </a:gridCol>
              </a:tblGrid>
              <a:tr h="337067">
                <a:tc>
                  <a:txBody>
                    <a:bodyPr/>
                    <a:lstStyle/>
                    <a:p>
                      <a:pPr marL="0" marR="0" algn="ctr">
                        <a:lnSpc>
                          <a:spcPct val="107000"/>
                        </a:lnSpc>
                        <a:spcBef>
                          <a:spcPts val="0"/>
                        </a:spcBef>
                        <a:spcAft>
                          <a:spcPts val="0"/>
                        </a:spcAft>
                      </a:pPr>
                      <a:r>
                        <a:rPr lang="en-US" sz="1400" b="1" dirty="0">
                          <a:solidFill>
                            <a:schemeClr val="tx1"/>
                          </a:solidFill>
                          <a:effectLst/>
                          <a:highlight>
                            <a:srgbClr val="7993B7"/>
                          </a:highlight>
                          <a:latin typeface="Calibri" panose="020F0502020204030204" pitchFamily="34" charset="0"/>
                          <a:ea typeface="Calibri" panose="020F0502020204030204" pitchFamily="34" charset="0"/>
                          <a:cs typeface="Calibri" panose="020F0502020204030204" pitchFamily="34" charset="0"/>
                        </a:rPr>
                        <a:t>Before 9/1/2025</a:t>
                      </a:r>
                      <a:endParaRPr lang="en-US" sz="1400" dirty="0">
                        <a:solidFill>
                          <a:schemeClr val="tx1"/>
                        </a:solidFill>
                        <a:effectLst/>
                        <a:highlight>
                          <a:srgbClr val="7993B7"/>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993B7"/>
                      </a:solidFill>
                      <a:prstDash val="solid"/>
                      <a:round/>
                      <a:headEnd type="none" w="med" len="med"/>
                      <a:tailEnd type="none" w="med" len="med"/>
                    </a:lnL>
                    <a:lnR>
                      <a:noFill/>
                    </a:lnR>
                    <a:lnT w="12700" cap="flat" cmpd="sng" algn="ctr">
                      <a:solidFill>
                        <a:srgbClr val="7993B7"/>
                      </a:solidFill>
                      <a:prstDash val="solid"/>
                      <a:round/>
                      <a:headEnd type="none" w="med" len="med"/>
                      <a:tailEnd type="none" w="med" len="med"/>
                    </a:lnT>
                    <a:lnB w="12700" cap="flat" cmpd="sng" algn="ctr">
                      <a:solidFill>
                        <a:srgbClr val="7993B7"/>
                      </a:solidFill>
                      <a:prstDash val="solid"/>
                      <a:round/>
                      <a:headEnd type="none" w="med" len="med"/>
                      <a:tailEnd type="none" w="med" len="med"/>
                    </a:lnB>
                    <a:solidFill>
                      <a:srgbClr val="7993B7"/>
                    </a:solidFill>
                  </a:tcPr>
                </a:tc>
                <a:tc>
                  <a:txBody>
                    <a:bodyPr/>
                    <a:lstStyle/>
                    <a:p>
                      <a:pPr marL="0" marR="0" algn="ctr">
                        <a:lnSpc>
                          <a:spcPct val="107000"/>
                        </a:lnSpc>
                        <a:spcBef>
                          <a:spcPts val="0"/>
                        </a:spcBef>
                        <a:spcAft>
                          <a:spcPts val="0"/>
                        </a:spcAft>
                      </a:pPr>
                      <a:r>
                        <a:rPr lang="en-US" sz="1400" b="1" dirty="0">
                          <a:solidFill>
                            <a:srgbClr val="000000"/>
                          </a:solidFill>
                          <a:effectLst/>
                          <a:highlight>
                            <a:srgbClr val="7993B7"/>
                          </a:highlight>
                          <a:latin typeface="Calibri" panose="020F0502020204030204" pitchFamily="34" charset="0"/>
                          <a:ea typeface="Calibri" panose="020F0502020204030204" pitchFamily="34" charset="0"/>
                          <a:cs typeface="Calibri" panose="020F0502020204030204" pitchFamily="34" charset="0"/>
                        </a:rPr>
                        <a:t>Current Policy</a:t>
                      </a:r>
                      <a:endParaRPr lang="en-US" sz="1400" dirty="0">
                        <a:effectLst/>
                        <a:highlight>
                          <a:srgbClr val="7993B7"/>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993B7"/>
                      </a:solidFill>
                      <a:prstDash val="solid"/>
                      <a:round/>
                      <a:headEnd type="none" w="med" len="med"/>
                      <a:tailEnd type="none" w="med" len="med"/>
                    </a:lnR>
                    <a:lnT w="12700" cap="flat" cmpd="sng" algn="ctr">
                      <a:solidFill>
                        <a:srgbClr val="7993B7"/>
                      </a:solidFill>
                      <a:prstDash val="solid"/>
                      <a:round/>
                      <a:headEnd type="none" w="med" len="med"/>
                      <a:tailEnd type="none" w="med" len="med"/>
                    </a:lnT>
                    <a:lnB w="12700" cap="flat" cmpd="sng" algn="ctr">
                      <a:solidFill>
                        <a:srgbClr val="7993B7"/>
                      </a:solidFill>
                      <a:prstDash val="solid"/>
                      <a:round/>
                      <a:headEnd type="none" w="med" len="med"/>
                      <a:tailEnd type="none" w="med" len="med"/>
                    </a:lnB>
                    <a:solidFill>
                      <a:srgbClr val="7993B7"/>
                    </a:solidFill>
                  </a:tcPr>
                </a:tc>
                <a:extLst>
                  <a:ext uri="{0D108BD9-81ED-4DB2-BD59-A6C34878D82A}">
                    <a16:rowId xmlns:a16="http://schemas.microsoft.com/office/drawing/2014/main" val="2982744394"/>
                  </a:ext>
                </a:extLst>
              </a:tr>
              <a:tr h="1440209">
                <a:tc rowSpan="3">
                  <a:txBody>
                    <a:bodyPr/>
                    <a:lstStyle/>
                    <a:p>
                      <a:pPr marL="0" marR="0" lvl="0" indent="0" algn="l">
                        <a:lnSpc>
                          <a:spcPct val="107000"/>
                        </a:lnSpc>
                        <a:spcBef>
                          <a:spcPts val="0"/>
                        </a:spcBef>
                        <a:spcAft>
                          <a:spcPts val="0"/>
                        </a:spcAft>
                        <a:buFont typeface="+mj-lt"/>
                        <a:buNone/>
                      </a:pPr>
                      <a:r>
                        <a:rPr lang="en-US" sz="1200" b="1" dirty="0">
                          <a:solidFill>
                            <a:srgbClr val="000000"/>
                          </a:solidFill>
                          <a:effectLst/>
                          <a:highlight>
                            <a:srgbClr val="E4E9F0"/>
                          </a:highlight>
                          <a:latin typeface="Calibri" panose="020F0502020204030204" pitchFamily="34" charset="0"/>
                          <a:ea typeface="Calibri" panose="020F0502020204030204" pitchFamily="34" charset="0"/>
                          <a:cs typeface="Calibri" panose="020F0502020204030204" pitchFamily="34" charset="0"/>
                        </a:rPr>
                        <a:t>Comprehensive Psychological Assessment</a:t>
                      </a:r>
                      <a:endParaRPr lang="en-US" sz="1200" dirty="0">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Calibri" panose="020F0502020204030204" pitchFamily="34" charset="0"/>
                        </a:rPr>
                        <a:t>Completed in-person by a Psychologist, DBP, LPES</a:t>
                      </a:r>
                      <a:endParaRPr lang="en-US" sz="1000" dirty="0">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Calibri" panose="020F0502020204030204" pitchFamily="34" charset="0"/>
                        </a:rPr>
                        <a:t>ADOS</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Calibri" panose="020F0502020204030204" pitchFamily="34" charset="0"/>
                        </a:rPr>
                        <a:t>Intelligence Measure</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Calibri" panose="020F0502020204030204" pitchFamily="34" charset="0"/>
                        </a:rPr>
                        <a:t>DSM Checklist with severity levels</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F84.0 ICD-10 Code</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Formal and comprehensive evaluation report</a:t>
                      </a:r>
                    </a:p>
                    <a:p>
                      <a:pPr marL="457200" marR="0" lvl="1" indent="0" algn="l">
                        <a:lnSpc>
                          <a:spcPct val="107000"/>
                        </a:lnSpc>
                        <a:spcBef>
                          <a:spcPts val="0"/>
                        </a:spcBef>
                        <a:spcAft>
                          <a:spcPts val="0"/>
                        </a:spcAft>
                        <a:buFont typeface="Wingdings" panose="05000000000000000000" pitchFamily="2" charset="2"/>
                        <a:buNone/>
                      </a:pPr>
                      <a:endParaRPr lang="en-US" sz="1400" dirty="0">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Calibri" panose="020F0502020204030204" pitchFamily="34" charset="0"/>
                        </a:rPr>
                        <a:t> </a:t>
                      </a:r>
                      <a:endParaRPr lang="en-US" sz="1100" dirty="0">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EBED3"/>
                      </a:solidFill>
                      <a:prstDash val="solid"/>
                      <a:round/>
                      <a:headEnd type="none" w="med" len="med"/>
                      <a:tailEnd type="none" w="med" len="med"/>
                    </a:lnL>
                    <a:lnR w="12700" cap="flat" cmpd="sng" algn="ctr">
                      <a:solidFill>
                        <a:srgbClr val="AEBED3"/>
                      </a:solidFill>
                      <a:prstDash val="solid"/>
                      <a:round/>
                      <a:headEnd type="none" w="med" len="med"/>
                      <a:tailEnd type="none" w="med" len="med"/>
                    </a:lnR>
                    <a:lnT w="12700" cap="flat" cmpd="sng" algn="ctr">
                      <a:solidFill>
                        <a:srgbClr val="7993B7"/>
                      </a:solidFill>
                      <a:prstDash val="solid"/>
                      <a:round/>
                      <a:headEnd type="none" w="med" len="med"/>
                      <a:tailEnd type="none" w="med" len="med"/>
                    </a:lnT>
                    <a:lnB w="12700" cap="flat" cmpd="sng" algn="ctr">
                      <a:solidFill>
                        <a:srgbClr val="AEBED3"/>
                      </a:solidFill>
                      <a:prstDash val="solid"/>
                      <a:round/>
                      <a:headEnd type="none" w="med" len="med"/>
                      <a:tailEnd type="none" w="med" len="med"/>
                    </a:lnB>
                    <a:solidFill>
                      <a:srgbClr val="E4E9F0"/>
                    </a:solidFill>
                  </a:tcPr>
                </a:tc>
                <a:tc>
                  <a:txBody>
                    <a:bodyPr/>
                    <a:lstStyle/>
                    <a:p>
                      <a:pPr marL="0" marR="0" lvl="0" indent="0" algn="l">
                        <a:lnSpc>
                          <a:spcPct val="107000"/>
                        </a:lnSpc>
                        <a:spcBef>
                          <a:spcPts val="0"/>
                        </a:spcBef>
                        <a:spcAft>
                          <a:spcPts val="0"/>
                        </a:spcAft>
                        <a:buFont typeface="+mj-lt"/>
                        <a:buNone/>
                      </a:pPr>
                      <a:r>
                        <a:rPr lang="en-US" sz="1200" b="1"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Comprehensive Diagnostic Assessment: </a:t>
                      </a:r>
                      <a:endParaRPr lang="en-US" sz="1200" dirty="0">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Completed in-person by a Physician, Psychologist, LPES</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ADOS, ADI-R, CARS-ST/CARS-HF</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Cognitive or developmental measure</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DSM Checklist with severity levels</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F84.0 ICD-10 Code</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Formal and comprehensive evaluation report</a:t>
                      </a:r>
                    </a:p>
                    <a:p>
                      <a:pPr marL="512763" marR="0" lvl="1" indent="-285750" algn="l">
                        <a:lnSpc>
                          <a:spcPct val="107000"/>
                        </a:lnSpc>
                        <a:spcBef>
                          <a:spcPts val="0"/>
                        </a:spcBef>
                        <a:spcAft>
                          <a:spcPts val="0"/>
                        </a:spcAft>
                        <a:buFont typeface="Wingdings" panose="05000000000000000000" pitchFamily="2" charset="2"/>
                        <a:buChar char="q"/>
                      </a:pPr>
                      <a:endPar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p>
                      <a:pPr marL="0" marR="0" lvl="0" indent="-230187"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000" b="1" dirty="0">
                          <a:solidFill>
                            <a:srgbClr val="C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*Valid measures from prior </a:t>
                      </a:r>
                      <a:r>
                        <a:rPr lang="en-US" sz="1000" b="1">
                          <a:solidFill>
                            <a:srgbClr val="C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evaluations must </a:t>
                      </a:r>
                      <a:r>
                        <a:rPr lang="en-US" sz="1000" b="1" dirty="0">
                          <a:solidFill>
                            <a:srgbClr val="C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be used in lieu of administering new/additional measures</a:t>
                      </a:r>
                      <a:endParaRPr lang="en-US" sz="1100" dirty="0">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EBED3"/>
                      </a:solidFill>
                      <a:prstDash val="solid"/>
                      <a:round/>
                      <a:headEnd type="none" w="med" len="med"/>
                      <a:tailEnd type="none" w="med" len="med"/>
                    </a:lnL>
                    <a:lnR w="12700" cap="flat" cmpd="sng" algn="ctr">
                      <a:solidFill>
                        <a:srgbClr val="AEBED3"/>
                      </a:solidFill>
                      <a:prstDash val="solid"/>
                      <a:round/>
                      <a:headEnd type="none" w="med" len="med"/>
                      <a:tailEnd type="none" w="med" len="med"/>
                    </a:lnR>
                    <a:lnT w="12700" cap="flat" cmpd="sng" algn="ctr">
                      <a:solidFill>
                        <a:srgbClr val="7993B7"/>
                      </a:solidFill>
                      <a:prstDash val="solid"/>
                      <a:round/>
                      <a:headEnd type="none" w="med" len="med"/>
                      <a:tailEnd type="none" w="med" len="med"/>
                    </a:lnT>
                    <a:lnB w="12700" cap="flat" cmpd="sng" algn="ctr">
                      <a:solidFill>
                        <a:srgbClr val="AEBED3"/>
                      </a:solidFill>
                      <a:prstDash val="solid"/>
                      <a:round/>
                      <a:headEnd type="none" w="med" len="med"/>
                      <a:tailEnd type="none" w="med" len="med"/>
                    </a:lnB>
                    <a:solidFill>
                      <a:srgbClr val="E4E9F0"/>
                    </a:solidFill>
                  </a:tcPr>
                </a:tc>
                <a:extLst>
                  <a:ext uri="{0D108BD9-81ED-4DB2-BD59-A6C34878D82A}">
                    <a16:rowId xmlns:a16="http://schemas.microsoft.com/office/drawing/2014/main" val="3205394556"/>
                  </a:ext>
                </a:extLst>
              </a:tr>
              <a:tr h="1773846">
                <a:tc vMerge="1">
                  <a:txBody>
                    <a:bodyPr/>
                    <a:lstStyle/>
                    <a:p>
                      <a:endParaRPr lang="en-US"/>
                    </a:p>
                  </a:txBody>
                  <a:tcPr/>
                </a:tc>
                <a:tc>
                  <a:txBody>
                    <a:bodyPr/>
                    <a:lstStyle/>
                    <a:p>
                      <a:pPr marL="0" marR="0" lvl="0" indent="0" algn="l">
                        <a:lnSpc>
                          <a:spcPct val="107000"/>
                        </a:lnSpc>
                        <a:spcBef>
                          <a:spcPts val="0"/>
                        </a:spcBef>
                        <a:spcAft>
                          <a:spcPts val="0"/>
                        </a:spcAft>
                        <a:buFont typeface="+mj-lt"/>
                        <a:buNone/>
                      </a:pPr>
                      <a:r>
                        <a:rPr lang="en-US" sz="1200" b="1" dirty="0">
                          <a:effectLst/>
                          <a:latin typeface="Calibri" panose="020F0502020204030204" pitchFamily="34" charset="0"/>
                          <a:ea typeface="Calibri" panose="020F0502020204030204" pitchFamily="34" charset="0"/>
                          <a:cs typeface="Arial" panose="020B0604020202020204" pitchFamily="34" charset="0"/>
                        </a:rPr>
                        <a:t>Medical-Care-Home Assessment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Completed by a physician in a medical care home setting</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Detailed test measures of prior evaluation</a:t>
                      </a:r>
                      <a:r>
                        <a:rPr lang="en-US" sz="1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OR</a:t>
                      </a: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results of Physician administered RITA-T with score ≥ 18  OR STAT with score ≥ 3.0 and cognitive screener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DSM checklist with severity levels</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F84.0 ICD-10 Code </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SCDHHS Primary Care Physician Documentation Form completed</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Copy of complete prior evaluation attached, </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Clinical Note, with appropriate elements integrated where necessary</a:t>
                      </a:r>
                    </a:p>
                    <a:p>
                      <a:pPr marL="227013" marR="0" lvl="1" indent="0" algn="l">
                        <a:lnSpc>
                          <a:spcPct val="107000"/>
                        </a:lnSpc>
                        <a:spcBef>
                          <a:spcPts val="0"/>
                        </a:spcBef>
                        <a:spcAft>
                          <a:spcPts val="0"/>
                        </a:spcAft>
                        <a:buFont typeface="Wingdings" panose="05000000000000000000" pitchFamily="2" charset="2"/>
                        <a:buNone/>
                      </a:pPr>
                      <a:endPar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1" indent="0" algn="l">
                        <a:lnSpc>
                          <a:spcPct val="107000"/>
                        </a:lnSpc>
                        <a:spcBef>
                          <a:spcPts val="0"/>
                        </a:spcBef>
                        <a:spcAft>
                          <a:spcPts val="0"/>
                        </a:spcAft>
                        <a:buFont typeface="Arial" panose="020B0604020202020204" pitchFamily="34" charset="0"/>
                        <a:buNone/>
                      </a:pPr>
                      <a:r>
                        <a:rPr lang="en-US" sz="1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Does NOT require an ADOS, Will not look like a traditional Comprehensive Report</a:t>
                      </a:r>
                      <a:endParaRPr lang="en-US" sz="1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EBED3"/>
                      </a:solidFill>
                      <a:prstDash val="solid"/>
                      <a:round/>
                      <a:headEnd type="none" w="med" len="med"/>
                      <a:tailEnd type="none" w="med" len="med"/>
                    </a:lnL>
                    <a:lnR w="12700" cap="flat" cmpd="sng" algn="ctr">
                      <a:solidFill>
                        <a:srgbClr val="AEBED3"/>
                      </a:solidFill>
                      <a:prstDash val="solid"/>
                      <a:round/>
                      <a:headEnd type="none" w="med" len="med"/>
                      <a:tailEnd type="none" w="med" len="med"/>
                    </a:lnR>
                    <a:lnT w="12700" cap="flat" cmpd="sng" algn="ctr">
                      <a:solidFill>
                        <a:srgbClr val="AEBED3"/>
                      </a:solidFill>
                      <a:prstDash val="solid"/>
                      <a:round/>
                      <a:headEnd type="none" w="med" len="med"/>
                      <a:tailEnd type="none" w="med" len="med"/>
                    </a:lnT>
                    <a:lnB w="12700" cap="flat" cmpd="sng" algn="ctr">
                      <a:solidFill>
                        <a:srgbClr val="AEBED3"/>
                      </a:solidFill>
                      <a:prstDash val="solid"/>
                      <a:round/>
                      <a:headEnd type="none" w="med" len="med"/>
                      <a:tailEnd type="none" w="med" len="med"/>
                    </a:lnB>
                    <a:noFill/>
                  </a:tcPr>
                </a:tc>
                <a:extLst>
                  <a:ext uri="{0D108BD9-81ED-4DB2-BD59-A6C34878D82A}">
                    <a16:rowId xmlns:a16="http://schemas.microsoft.com/office/drawing/2014/main" val="1214632306"/>
                  </a:ext>
                </a:extLst>
              </a:tr>
              <a:tr h="1500012">
                <a:tc vMerge="1">
                  <a:txBody>
                    <a:bodyPr/>
                    <a:lstStyle/>
                    <a:p>
                      <a:endParaRPr lang="en-US"/>
                    </a:p>
                  </a:txBody>
                  <a:tcPr/>
                </a:tc>
                <a:tc>
                  <a:txBody>
                    <a:bodyPr/>
                    <a:lstStyle/>
                    <a:p>
                      <a:pPr marL="0" marR="0" lvl="0" indent="0" algn="l">
                        <a:lnSpc>
                          <a:spcPct val="107000"/>
                        </a:lnSpc>
                        <a:spcBef>
                          <a:spcPts val="0"/>
                        </a:spcBef>
                        <a:spcAft>
                          <a:spcPts val="0"/>
                        </a:spcAft>
                        <a:buFont typeface="+mj-lt"/>
                        <a:buNone/>
                      </a:pPr>
                      <a:r>
                        <a:rPr lang="en-US" sz="1200" b="1"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Presumptive Eligibility Assessment</a:t>
                      </a:r>
                      <a:endParaRPr lang="en-US" sz="1200" dirty="0">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Completed by a physician in a medical care home setting</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Physician administered RITA-T with score ≥ 12  OR STAT with score ≥ 2.0</a:t>
                      </a:r>
                      <a:endParaRPr lang="en-US" sz="1100" dirty="0">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p>
                      <a:pPr marL="512763" marR="0" lvl="1" indent="-285750" algn="l">
                        <a:lnSpc>
                          <a:spcPct val="107000"/>
                        </a:lnSpc>
                        <a:spcBef>
                          <a:spcPts val="0"/>
                        </a:spcBef>
                        <a:spcAft>
                          <a:spcPts val="0"/>
                        </a:spcAft>
                        <a:buFont typeface="Wingdings" panose="05000000000000000000" pitchFamily="2" charset="2"/>
                        <a:buChar char="q"/>
                      </a:pPr>
                      <a:r>
                        <a:rPr lang="en-US" sz="1000" b="1"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DO NOT INCLUDE F84.0 ICD-10 Code. </a:t>
                      </a: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Any code documenting ASD risk or developmental delay is appropriate.</a:t>
                      </a:r>
                    </a:p>
                    <a:p>
                      <a:pPr marL="512763" marR="0" lvl="1" indent="-285750" algn="l">
                        <a:lnSpc>
                          <a:spcPct val="107000"/>
                        </a:lnSpc>
                        <a:spcBef>
                          <a:spcPts val="0"/>
                        </a:spcBef>
                        <a:spcAft>
                          <a:spcPts val="0"/>
                        </a:spcAft>
                        <a:buFont typeface="Wingdings" panose="05000000000000000000" pitchFamily="2" charset="2"/>
                        <a:buChar char="q"/>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SCDHHS Presumptive Eligibility for ABA Therapy Form completed</a:t>
                      </a:r>
                    </a:p>
                    <a:p>
                      <a:pPr marL="512763" marR="0" lvl="1"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lang="en-US" sz="1000" dirty="0">
                          <a:solidFill>
                            <a:srgbClr val="0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Brief clinical note</a:t>
                      </a:r>
                    </a:p>
                    <a:p>
                      <a:pPr marL="0" marR="0" lvl="0" indent="-230187"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000" b="1" dirty="0">
                          <a:solidFill>
                            <a:srgbClr val="C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 Does NOT require an ADOS or DSM Checklist, Will not look like a traditional Comprehensive Report</a:t>
                      </a:r>
                      <a:endParaRPr lang="en-US" sz="1000" dirty="0">
                        <a:solidFill>
                          <a:srgbClr val="C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EBED3"/>
                      </a:solidFill>
                      <a:prstDash val="solid"/>
                      <a:round/>
                      <a:headEnd type="none" w="med" len="med"/>
                      <a:tailEnd type="none" w="med" len="med"/>
                    </a:lnL>
                    <a:lnR w="12700" cap="flat" cmpd="sng" algn="ctr">
                      <a:solidFill>
                        <a:srgbClr val="AEBED3"/>
                      </a:solidFill>
                      <a:prstDash val="solid"/>
                      <a:round/>
                      <a:headEnd type="none" w="med" len="med"/>
                      <a:tailEnd type="none" w="med" len="med"/>
                    </a:lnR>
                    <a:lnT w="12700" cap="flat" cmpd="sng" algn="ctr">
                      <a:solidFill>
                        <a:srgbClr val="AEBED3"/>
                      </a:solidFill>
                      <a:prstDash val="solid"/>
                      <a:round/>
                      <a:headEnd type="none" w="med" len="med"/>
                      <a:tailEnd type="none" w="med" len="med"/>
                    </a:lnT>
                    <a:lnB w="12700" cap="flat" cmpd="sng" algn="ctr">
                      <a:solidFill>
                        <a:srgbClr val="AEBED3"/>
                      </a:solidFill>
                      <a:prstDash val="solid"/>
                      <a:round/>
                      <a:headEnd type="none" w="med" len="med"/>
                      <a:tailEnd type="none" w="med" len="med"/>
                    </a:lnB>
                    <a:solidFill>
                      <a:srgbClr val="E4E9F0"/>
                    </a:solidFill>
                  </a:tcPr>
                </a:tc>
                <a:extLst>
                  <a:ext uri="{0D108BD9-81ED-4DB2-BD59-A6C34878D82A}">
                    <a16:rowId xmlns:a16="http://schemas.microsoft.com/office/drawing/2014/main" val="942585448"/>
                  </a:ext>
                </a:extLst>
              </a:tr>
            </a:tbl>
          </a:graphicData>
        </a:graphic>
      </p:graphicFrame>
    </p:spTree>
    <p:extLst>
      <p:ext uri="{BB962C8B-B14F-4D97-AF65-F5344CB8AC3E}">
        <p14:creationId xmlns:p14="http://schemas.microsoft.com/office/powerpoint/2010/main" val="1412356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92A79-C996-BB53-D01B-ACC483872E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9F2670-52FB-92AD-C5D6-06C362262309}"/>
              </a:ext>
            </a:extLst>
          </p:cNvPr>
          <p:cNvSpPr>
            <a:spLocks noGrp="1"/>
          </p:cNvSpPr>
          <p:nvPr>
            <p:ph type="title"/>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CF310A68-1713-5817-C5FB-D83BC0E5F563}"/>
              </a:ext>
            </a:extLst>
          </p:cNvPr>
          <p:cNvSpPr>
            <a:spLocks noGrp="1"/>
          </p:cNvSpPr>
          <p:nvPr>
            <p:ph sz="quarter" idx="4"/>
          </p:nvPr>
        </p:nvSpPr>
        <p:spPr>
          <a:xfrm>
            <a:off x="0" y="2682559"/>
            <a:ext cx="9144000" cy="1492881"/>
          </a:xfrm>
        </p:spPr>
        <p:txBody>
          <a:bodyPr>
            <a:normAutofit/>
          </a:bodyPr>
          <a:lstStyle/>
          <a:p>
            <a:pPr marL="457200" lvl="1" indent="0" algn="ctr">
              <a:buNone/>
            </a:pPr>
            <a:r>
              <a:rPr lang="en-US" sz="3600" b="1" dirty="0">
                <a:effectLst/>
                <a:ea typeface="Aptos" panose="020B0004020202020204" pitchFamily="34" charset="0"/>
              </a:rPr>
              <a:t>Documenting a Prior Evaluation</a:t>
            </a:r>
          </a:p>
          <a:p>
            <a:pPr marL="0" marR="0" lvl="0" indent="0" algn="ctr">
              <a:lnSpc>
                <a:spcPct val="112000"/>
              </a:lnSpc>
              <a:spcBef>
                <a:spcPts val="0"/>
              </a:spcBef>
              <a:spcAft>
                <a:spcPts val="0"/>
              </a:spcAft>
              <a:buNone/>
            </a:pPr>
            <a:endParaRPr lang="en-US" b="1"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5FD294CD-F264-0FF9-347E-20A5EC06560E}"/>
              </a:ext>
            </a:extLst>
          </p:cNvPr>
          <p:cNvSpPr>
            <a:spLocks noGrp="1"/>
          </p:cNvSpPr>
          <p:nvPr>
            <p:ph type="sldNum" sz="quarter" idx="10"/>
          </p:nvPr>
        </p:nvSpPr>
        <p:spPr/>
        <p:txBody>
          <a:bodyPr/>
          <a:lstStyle/>
          <a:p>
            <a:fld id="{C1640D55-031C-4AD9-A16C-4EFA2F922910}" type="slidenum">
              <a:rPr lang="en-US" smtClean="0"/>
              <a:pPr/>
              <a:t>24</a:t>
            </a:fld>
            <a:endParaRPr lang="en-US"/>
          </a:p>
        </p:txBody>
      </p:sp>
    </p:spTree>
    <p:extLst>
      <p:ext uri="{BB962C8B-B14F-4D97-AF65-F5344CB8AC3E}">
        <p14:creationId xmlns:p14="http://schemas.microsoft.com/office/powerpoint/2010/main" val="403036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6334-5860-7A52-0834-9406E1F255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791129-E486-614F-B1F3-F39A0E2009AA}"/>
              </a:ext>
            </a:extLst>
          </p:cNvPr>
          <p:cNvSpPr>
            <a:spLocks noGrp="1"/>
          </p:cNvSpPr>
          <p:nvPr>
            <p:ph type="title"/>
          </p:nvPr>
        </p:nvSpPr>
        <p:spPr/>
        <p:txBody>
          <a:bodyPr>
            <a:normAutofit/>
          </a:bodyPr>
          <a:lstStyle/>
          <a:p>
            <a:r>
              <a:rPr lang="en-US" dirty="0"/>
              <a:t>In Practice</a:t>
            </a:r>
          </a:p>
        </p:txBody>
      </p:sp>
      <p:sp>
        <p:nvSpPr>
          <p:cNvPr id="9" name="Content Placeholder 8">
            <a:extLst>
              <a:ext uri="{FF2B5EF4-FFF2-40B4-BE49-F238E27FC236}">
                <a16:creationId xmlns:a16="http://schemas.microsoft.com/office/drawing/2014/main" id="{97E2BAF0-1786-3A93-2B4C-A6CF71ABA651}"/>
              </a:ext>
            </a:extLst>
          </p:cNvPr>
          <p:cNvSpPr>
            <a:spLocks noGrp="1"/>
          </p:cNvSpPr>
          <p:nvPr>
            <p:ph sz="quarter" idx="4"/>
          </p:nvPr>
        </p:nvSpPr>
        <p:spPr>
          <a:xfrm>
            <a:off x="279918" y="1045029"/>
            <a:ext cx="8237020" cy="5175018"/>
          </a:xfrm>
        </p:spPr>
        <p:txBody>
          <a:bodyPr vert="horz" lIns="91440" tIns="45720" rIns="91440" bIns="45720" rtlCol="0" anchor="t">
            <a:normAutofit/>
          </a:bodyPr>
          <a:lstStyle/>
          <a:p>
            <a:pPr marL="0" indent="0">
              <a:buNone/>
            </a:pPr>
            <a:r>
              <a:rPr lang="en-US" sz="2000" b="1" dirty="0">
                <a:solidFill>
                  <a:srgbClr val="E27500"/>
                </a:solidFill>
              </a:rPr>
              <a:t>A 5-year-old patient comes to clinic. Caregiver reports that OIDD said the child was autistic. Caregiver has the complete evaluation in hand and is seeking medical guidance and referral to ABA therapy.</a:t>
            </a:r>
          </a:p>
          <a:p>
            <a:pPr marL="0" indent="0">
              <a:buNone/>
            </a:pPr>
            <a:endParaRPr lang="en-US" sz="2000" b="1" dirty="0">
              <a:solidFill>
                <a:srgbClr val="E27500"/>
              </a:solidFill>
              <a:ea typeface="Arial" panose="020B0604020202020204" pitchFamily="34" charset="0"/>
            </a:endParaRPr>
          </a:p>
          <a:p>
            <a:pPr marL="0" indent="0">
              <a:buNone/>
            </a:pPr>
            <a:r>
              <a:rPr lang="en-US" sz="2000" b="1" dirty="0">
                <a:solidFill>
                  <a:srgbClr val="E27500"/>
                </a:solidFill>
                <a:ea typeface="Arial" panose="020B0604020202020204" pitchFamily="34" charset="0"/>
              </a:rPr>
              <a:t>Plan: </a:t>
            </a:r>
          </a:p>
          <a:p>
            <a:pPr>
              <a:buFont typeface="Wingdings" panose="05000000000000000000" pitchFamily="2" charset="2"/>
              <a:buChar char="q"/>
            </a:pPr>
            <a:r>
              <a:rPr lang="en-US" sz="2000" b="1" dirty="0">
                <a:ea typeface="Arial" panose="020B0604020202020204" pitchFamily="34" charset="0"/>
              </a:rPr>
              <a:t>Confirm ASD diagnosis with review of evaluation</a:t>
            </a:r>
          </a:p>
          <a:p>
            <a:pPr>
              <a:buFont typeface="Wingdings" panose="05000000000000000000" pitchFamily="2" charset="2"/>
              <a:buChar char="q"/>
            </a:pPr>
            <a:r>
              <a:rPr lang="en-US" sz="2000" b="1" dirty="0">
                <a:ea typeface="Arial" panose="020B0604020202020204" pitchFamily="34" charset="0"/>
              </a:rPr>
              <a:t>Copy comprehensive evaluation into EMR for child’s record</a:t>
            </a:r>
          </a:p>
          <a:p>
            <a:pPr>
              <a:buFont typeface="Wingdings" panose="05000000000000000000" pitchFamily="2" charset="2"/>
              <a:buChar char="q"/>
            </a:pPr>
            <a:r>
              <a:rPr lang="en-US" sz="2000" b="1" dirty="0">
                <a:ea typeface="Arial" panose="020B0604020202020204" pitchFamily="34" charset="0"/>
              </a:rPr>
              <a:t>Add critical testing measures to your clinical note</a:t>
            </a:r>
          </a:p>
          <a:p>
            <a:pPr>
              <a:buFont typeface="Wingdings" panose="05000000000000000000" pitchFamily="2" charset="2"/>
              <a:buChar char="q"/>
            </a:pPr>
            <a:r>
              <a:rPr lang="en-US" sz="2000" b="1" dirty="0">
                <a:ea typeface="Arial" panose="020B0604020202020204" pitchFamily="34" charset="0"/>
              </a:rPr>
              <a:t>Place necessary referrals</a:t>
            </a:r>
          </a:p>
          <a:p>
            <a:pPr>
              <a:buFont typeface="Wingdings" panose="05000000000000000000" pitchFamily="2" charset="2"/>
              <a:buChar char="q"/>
            </a:pPr>
            <a:r>
              <a:rPr lang="en-US" sz="2000" b="1" dirty="0">
                <a:ea typeface="Arial" panose="020B0604020202020204" pitchFamily="34" charset="0"/>
              </a:rPr>
              <a:t>Complete primary care physician diagnostic form</a:t>
            </a:r>
            <a:endParaRPr lang="en-US" sz="2000" dirty="0">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E4A6CE15-70A2-C2DD-5A04-02E2521DBAFB}"/>
              </a:ext>
            </a:extLst>
          </p:cNvPr>
          <p:cNvSpPr>
            <a:spLocks noGrp="1"/>
          </p:cNvSpPr>
          <p:nvPr>
            <p:ph type="sldNum" sz="quarter" idx="10"/>
          </p:nvPr>
        </p:nvSpPr>
        <p:spPr/>
        <p:txBody>
          <a:bodyPr/>
          <a:lstStyle/>
          <a:p>
            <a:fld id="{C1640D55-031C-4AD9-A16C-4EFA2F922910}" type="slidenum">
              <a:rPr lang="en-US" smtClean="0"/>
              <a:pPr/>
              <a:t>25</a:t>
            </a:fld>
            <a:endParaRPr lang="en-US"/>
          </a:p>
        </p:txBody>
      </p:sp>
    </p:spTree>
    <p:extLst>
      <p:ext uri="{BB962C8B-B14F-4D97-AF65-F5344CB8AC3E}">
        <p14:creationId xmlns:p14="http://schemas.microsoft.com/office/powerpoint/2010/main" val="292071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EF65D-CC73-95A4-FB08-D35310DD1F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D3FF46-F58E-5B76-52DE-9D2FD5E0A4CF}"/>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9E0C03B6-5B1B-8C13-EC22-C27331ABEDF1}"/>
              </a:ext>
            </a:extLst>
          </p:cNvPr>
          <p:cNvSpPr>
            <a:spLocks noGrp="1"/>
          </p:cNvSpPr>
          <p:nvPr>
            <p:ph sz="quarter" idx="4"/>
          </p:nvPr>
        </p:nvSpPr>
        <p:spPr>
          <a:xfrm>
            <a:off x="279918" y="1045029"/>
            <a:ext cx="3938121" cy="5175018"/>
          </a:xfrm>
        </p:spPr>
        <p:txBody>
          <a:bodyPr vert="horz" lIns="91440" tIns="45720" rIns="91440" bIns="45720" rtlCol="0" anchor="t">
            <a:normAutofit lnSpcReduction="10000"/>
          </a:bodyPr>
          <a:lstStyle/>
          <a:p>
            <a:pPr marL="0" indent="0">
              <a:buNone/>
            </a:pPr>
            <a:r>
              <a:rPr lang="en-US" sz="1800" b="1" dirty="0">
                <a:solidFill>
                  <a:srgbClr val="E27500"/>
                </a:solidFill>
              </a:rPr>
              <a:t>A 5-year-old patient comes to clinic. Caregiver reports that OIDD said the child was autistic. Caregiver has that evaluation and is seeking medical guidance and referral to ABA therapy.</a:t>
            </a:r>
          </a:p>
          <a:p>
            <a:pPr marL="0" indent="0">
              <a:buNone/>
            </a:pPr>
            <a:endParaRPr lang="en-US" sz="1800" b="1" dirty="0">
              <a:solidFill>
                <a:srgbClr val="E27500"/>
              </a:solidFill>
              <a:ea typeface="Arial" panose="020B0604020202020204" pitchFamily="34" charset="0"/>
            </a:endParaRPr>
          </a:p>
          <a:p>
            <a:pPr marL="0" indent="0">
              <a:buNone/>
            </a:pPr>
            <a:r>
              <a:rPr lang="en-US" sz="1800" b="1" dirty="0">
                <a:solidFill>
                  <a:srgbClr val="E27500"/>
                </a:solidFill>
                <a:ea typeface="Arial" panose="020B0604020202020204" pitchFamily="34" charset="0"/>
              </a:rPr>
              <a:t>Plan</a:t>
            </a:r>
          </a:p>
          <a:p>
            <a:pPr>
              <a:buFont typeface="Wingdings" panose="05000000000000000000" pitchFamily="2" charset="2"/>
              <a:buChar char="q"/>
            </a:pPr>
            <a:r>
              <a:rPr lang="en-US" sz="1800" dirty="0">
                <a:ea typeface="Arial" panose="020B0604020202020204" pitchFamily="34" charset="0"/>
              </a:rPr>
              <a:t>Confirm evaluation matches your patient</a:t>
            </a:r>
          </a:p>
          <a:p>
            <a:pPr>
              <a:buFont typeface="Wingdings" panose="05000000000000000000" pitchFamily="2" charset="2"/>
              <a:buChar char="q"/>
            </a:pPr>
            <a:r>
              <a:rPr lang="en-US" sz="1800" dirty="0">
                <a:ea typeface="Arial" panose="020B0604020202020204" pitchFamily="34" charset="0"/>
              </a:rPr>
              <a:t>Identify ASD tools used to support diagnosis</a:t>
            </a:r>
          </a:p>
          <a:p>
            <a:pPr marL="0" indent="0">
              <a:buNone/>
            </a:pPr>
            <a:endParaRPr lang="en-US" sz="1800" dirty="0">
              <a:ea typeface="Arial" panose="020B0604020202020204" pitchFamily="34" charset="0"/>
            </a:endParaRPr>
          </a:p>
          <a:p>
            <a:pPr marL="0" indent="0" algn="ctr">
              <a:buNone/>
            </a:pPr>
            <a:r>
              <a:rPr lang="en-US" sz="1800" b="1" dirty="0">
                <a:solidFill>
                  <a:srgbClr val="E27500"/>
                </a:solidFill>
                <a:ea typeface="Arial" panose="020B0604020202020204" pitchFamily="34" charset="0"/>
              </a:rPr>
              <a:t>Remember: This evaluation was considered valid by a partner state agency for diagnosis, eligibility and services. Interpretation of the validity of evaluator or administered tools is not required.</a:t>
            </a:r>
            <a:endParaRPr lang="en-US" sz="1800" dirty="0">
              <a:solidFill>
                <a:srgbClr val="E27500"/>
              </a:solidFill>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CECE19F0-91DE-D9DA-01DF-1AA65A68D14B}"/>
              </a:ext>
            </a:extLst>
          </p:cNvPr>
          <p:cNvSpPr>
            <a:spLocks noGrp="1"/>
          </p:cNvSpPr>
          <p:nvPr>
            <p:ph type="sldNum" sz="quarter" idx="10"/>
          </p:nvPr>
        </p:nvSpPr>
        <p:spPr/>
        <p:txBody>
          <a:bodyPr/>
          <a:lstStyle/>
          <a:p>
            <a:fld id="{C1640D55-031C-4AD9-A16C-4EFA2F922910}" type="slidenum">
              <a:rPr lang="en-US" smtClean="0"/>
              <a:pPr/>
              <a:t>26</a:t>
            </a:fld>
            <a:endParaRPr lang="en-US"/>
          </a:p>
        </p:txBody>
      </p:sp>
      <p:pic>
        <p:nvPicPr>
          <p:cNvPr id="5" name="Picture 4" descr="A medical report with text and numbers&#10;&#10;Description automatically generated with medium confidence">
            <a:extLst>
              <a:ext uri="{FF2B5EF4-FFF2-40B4-BE49-F238E27FC236}">
                <a16:creationId xmlns:a16="http://schemas.microsoft.com/office/drawing/2014/main" id="{87EEF9DE-2042-E51C-8D7A-8EC1439511B6}"/>
              </a:ext>
            </a:extLst>
          </p:cNvPr>
          <p:cNvPicPr>
            <a:picLocks noChangeAspect="1"/>
          </p:cNvPicPr>
          <p:nvPr/>
        </p:nvPicPr>
        <p:blipFill>
          <a:blip r:embed="rId2"/>
          <a:stretch>
            <a:fillRect/>
          </a:stretch>
        </p:blipFill>
        <p:spPr>
          <a:xfrm>
            <a:off x="4321825" y="61581"/>
            <a:ext cx="4542257" cy="5958973"/>
          </a:xfrm>
          <a:prstGeom prst="rect">
            <a:avLst/>
          </a:prstGeom>
          <a:ln>
            <a:solidFill>
              <a:schemeClr val="accent1"/>
            </a:solidFill>
          </a:ln>
        </p:spPr>
      </p:pic>
      <p:sp>
        <p:nvSpPr>
          <p:cNvPr id="4" name="TextBox 3">
            <a:extLst>
              <a:ext uri="{FF2B5EF4-FFF2-40B4-BE49-F238E27FC236}">
                <a16:creationId xmlns:a16="http://schemas.microsoft.com/office/drawing/2014/main" id="{FA86FA87-E376-3B0B-3C3E-8E242903C93F}"/>
              </a:ext>
            </a:extLst>
          </p:cNvPr>
          <p:cNvSpPr txBox="1"/>
          <p:nvPr/>
        </p:nvSpPr>
        <p:spPr>
          <a:xfrm>
            <a:off x="7015843" y="1948544"/>
            <a:ext cx="653143" cy="128016"/>
          </a:xfrm>
          <a:prstGeom prst="rect">
            <a:avLst/>
          </a:prstGeom>
          <a:solidFill>
            <a:srgbClr val="FFC098"/>
          </a:solidFill>
        </p:spPr>
        <p:txBody>
          <a:bodyPr wrap="square" rtlCol="0">
            <a:spAutoFit/>
          </a:bodyPr>
          <a:lstStyle/>
          <a:p>
            <a:r>
              <a:rPr lang="en-US" sz="600" b="1" dirty="0">
                <a:latin typeface="Times New Roman" panose="02020603050405020304" pitchFamily="18" charset="0"/>
                <a:cs typeface="Times New Roman" panose="02020603050405020304" pitchFamily="18" charset="0"/>
              </a:rPr>
              <a:t>Any Date</a:t>
            </a:r>
          </a:p>
        </p:txBody>
      </p:sp>
    </p:spTree>
    <p:extLst>
      <p:ext uri="{BB962C8B-B14F-4D97-AF65-F5344CB8AC3E}">
        <p14:creationId xmlns:p14="http://schemas.microsoft.com/office/powerpoint/2010/main" val="98861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F90F6-83D0-9330-0983-6C45C8F472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6A3DBB-3B8F-5495-0FD3-69108552E1A2}"/>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26C8505E-6FD9-33FB-5578-1025E6E861E9}"/>
              </a:ext>
            </a:extLst>
          </p:cNvPr>
          <p:cNvSpPr>
            <a:spLocks noGrp="1"/>
          </p:cNvSpPr>
          <p:nvPr>
            <p:ph sz="quarter" idx="4"/>
          </p:nvPr>
        </p:nvSpPr>
        <p:spPr>
          <a:xfrm>
            <a:off x="279918" y="1045029"/>
            <a:ext cx="3316722" cy="5043351"/>
          </a:xfrm>
        </p:spPr>
        <p:txBody>
          <a:bodyPr vert="horz" lIns="91440" tIns="45720" rIns="91440" bIns="45720" rtlCol="0" anchor="t">
            <a:normAutofit lnSpcReduction="10000"/>
          </a:bodyPr>
          <a:lstStyle/>
          <a:p>
            <a:pPr marL="0" indent="0">
              <a:buNone/>
            </a:pPr>
            <a:r>
              <a:rPr lang="en-US" sz="1800" b="1" dirty="0">
                <a:solidFill>
                  <a:srgbClr val="E27500"/>
                </a:solidFill>
              </a:rPr>
              <a:t>A 5-year-old patient comes to clinic. Caregiver reports that OIDD said the child was autistic. Caregiver has that evaluation and is seeking medical guidance and referral to ABA therapy.</a:t>
            </a:r>
          </a:p>
          <a:p>
            <a:pPr marL="0" indent="0">
              <a:buNone/>
            </a:pPr>
            <a:endParaRPr lang="en-US" sz="1800" b="1" dirty="0">
              <a:solidFill>
                <a:srgbClr val="E27500"/>
              </a:solidFill>
              <a:ea typeface="Arial" panose="020B0604020202020204" pitchFamily="34" charset="0"/>
            </a:endParaRPr>
          </a:p>
          <a:p>
            <a:pPr marL="0" indent="0">
              <a:buNone/>
            </a:pPr>
            <a:r>
              <a:rPr lang="en-US" sz="1800" b="1" dirty="0">
                <a:solidFill>
                  <a:srgbClr val="E27500"/>
                </a:solidFill>
                <a:ea typeface="Arial" panose="020B0604020202020204" pitchFamily="34" charset="0"/>
              </a:rPr>
              <a:t>Plan</a:t>
            </a:r>
          </a:p>
          <a:p>
            <a:pPr>
              <a:buFont typeface="Wingdings" panose="05000000000000000000" pitchFamily="2" charset="2"/>
              <a:buChar char="q"/>
            </a:pPr>
            <a:r>
              <a:rPr lang="en-US" sz="1800" b="1" dirty="0">
                <a:ea typeface="Arial" panose="020B0604020202020204" pitchFamily="34" charset="0"/>
              </a:rPr>
              <a:t>Include specific results in your clinical documentation</a:t>
            </a:r>
          </a:p>
          <a:p>
            <a:pPr>
              <a:buFont typeface="Wingdings" panose="05000000000000000000" pitchFamily="2" charset="2"/>
              <a:buChar char="q"/>
            </a:pPr>
            <a:endParaRPr lang="en-US" sz="1800" b="1" dirty="0">
              <a:solidFill>
                <a:schemeClr val="tx1"/>
              </a:solidFill>
              <a:ea typeface="Arial" panose="020B0604020202020204" pitchFamily="34" charset="0"/>
            </a:endParaRPr>
          </a:p>
          <a:p>
            <a:pPr marL="0" indent="0" algn="ctr">
              <a:buNone/>
            </a:pPr>
            <a:r>
              <a:rPr lang="en-US" sz="1800" b="1" dirty="0">
                <a:solidFill>
                  <a:srgbClr val="E27500"/>
                </a:solidFill>
                <a:ea typeface="Arial" panose="020B0604020202020204" pitchFamily="34" charset="0"/>
              </a:rPr>
              <a:t>Remember: This evaluation was considered valid by a partner state agency for diagnosis, eligibility and services. Interpretation of the validity of evaluator or administered tools is not required.</a:t>
            </a: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85FFE771-8E88-4DA3-CDA9-DD5EEF1C719B}"/>
              </a:ext>
            </a:extLst>
          </p:cNvPr>
          <p:cNvSpPr>
            <a:spLocks noGrp="1"/>
          </p:cNvSpPr>
          <p:nvPr>
            <p:ph type="sldNum" sz="quarter" idx="10"/>
          </p:nvPr>
        </p:nvSpPr>
        <p:spPr/>
        <p:txBody>
          <a:bodyPr/>
          <a:lstStyle/>
          <a:p>
            <a:fld id="{C1640D55-031C-4AD9-A16C-4EFA2F922910}" type="slidenum">
              <a:rPr lang="en-US" smtClean="0"/>
              <a:pPr/>
              <a:t>27</a:t>
            </a:fld>
            <a:endParaRPr lang="en-US"/>
          </a:p>
        </p:txBody>
      </p:sp>
      <p:pic>
        <p:nvPicPr>
          <p:cNvPr id="6" name="Picture 5" descr="A table of information&#10;&#10;Description automatically generated with medium confidence">
            <a:extLst>
              <a:ext uri="{FF2B5EF4-FFF2-40B4-BE49-F238E27FC236}">
                <a16:creationId xmlns:a16="http://schemas.microsoft.com/office/drawing/2014/main" id="{B5599A18-6863-5770-F1CD-C5552B268614}"/>
              </a:ext>
            </a:extLst>
          </p:cNvPr>
          <p:cNvPicPr>
            <a:picLocks noChangeAspect="1"/>
          </p:cNvPicPr>
          <p:nvPr/>
        </p:nvPicPr>
        <p:blipFill>
          <a:blip r:embed="rId2"/>
          <a:stretch>
            <a:fillRect/>
          </a:stretch>
        </p:blipFill>
        <p:spPr>
          <a:xfrm>
            <a:off x="3708654" y="136525"/>
            <a:ext cx="5095729" cy="2532848"/>
          </a:xfrm>
          <a:prstGeom prst="rect">
            <a:avLst/>
          </a:prstGeom>
        </p:spPr>
      </p:pic>
      <p:pic>
        <p:nvPicPr>
          <p:cNvPr id="8" name="Picture 7" descr="A close up of a text&#10;&#10;Description automatically generated">
            <a:extLst>
              <a:ext uri="{FF2B5EF4-FFF2-40B4-BE49-F238E27FC236}">
                <a16:creationId xmlns:a16="http://schemas.microsoft.com/office/drawing/2014/main" id="{74E00A25-7F47-3105-44B7-F322A7542975}"/>
              </a:ext>
            </a:extLst>
          </p:cNvPr>
          <p:cNvPicPr>
            <a:picLocks noChangeAspect="1"/>
          </p:cNvPicPr>
          <p:nvPr/>
        </p:nvPicPr>
        <p:blipFill>
          <a:blip r:embed="rId3"/>
          <a:stretch>
            <a:fillRect/>
          </a:stretch>
        </p:blipFill>
        <p:spPr>
          <a:xfrm>
            <a:off x="3708654" y="2669373"/>
            <a:ext cx="5576616" cy="2629445"/>
          </a:xfrm>
          <a:prstGeom prst="rect">
            <a:avLst/>
          </a:prstGeom>
        </p:spPr>
      </p:pic>
    </p:spTree>
    <p:extLst>
      <p:ext uri="{BB962C8B-B14F-4D97-AF65-F5344CB8AC3E}">
        <p14:creationId xmlns:p14="http://schemas.microsoft.com/office/powerpoint/2010/main" val="148727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C0CA-57C0-0C05-D1B8-E6CD250E5A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66E3DE-C10B-DFF9-8477-AD644B3E0A3D}"/>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7F3ED9B6-5C9C-8B0E-7E2C-D8AC6BC34380}"/>
              </a:ext>
            </a:extLst>
          </p:cNvPr>
          <p:cNvSpPr>
            <a:spLocks noGrp="1"/>
          </p:cNvSpPr>
          <p:nvPr>
            <p:ph sz="quarter" idx="4"/>
          </p:nvPr>
        </p:nvSpPr>
        <p:spPr>
          <a:xfrm>
            <a:off x="279918" y="1045029"/>
            <a:ext cx="3215473" cy="5175018"/>
          </a:xfrm>
        </p:spPr>
        <p:txBody>
          <a:bodyPr vert="horz" lIns="91440" tIns="45720" rIns="91440" bIns="45720" rtlCol="0" anchor="t">
            <a:normAutofit/>
          </a:bodyPr>
          <a:lstStyle/>
          <a:p>
            <a:pPr marL="0" indent="0">
              <a:buNone/>
            </a:pPr>
            <a:r>
              <a:rPr lang="en-US" sz="1800" b="1" dirty="0">
                <a:solidFill>
                  <a:srgbClr val="E27500"/>
                </a:solidFill>
              </a:rPr>
              <a:t>A 5-year-old patient comes to clinic. Caregiver reports that OIDD said the child was autistic. Caregiver has that evaluation and is seeking medical guidance and referral to ABA therapy.</a:t>
            </a:r>
          </a:p>
          <a:p>
            <a:pPr marL="0" indent="0">
              <a:buNone/>
            </a:pPr>
            <a:endParaRPr lang="en-US" sz="1800" b="1" dirty="0">
              <a:solidFill>
                <a:srgbClr val="E27500"/>
              </a:solidFill>
              <a:ea typeface="Arial" panose="020B0604020202020204" pitchFamily="34" charset="0"/>
            </a:endParaRPr>
          </a:p>
          <a:p>
            <a:pPr marL="0" indent="0">
              <a:buNone/>
            </a:pPr>
            <a:r>
              <a:rPr lang="en-US" sz="1800" b="1" dirty="0">
                <a:solidFill>
                  <a:srgbClr val="E27500"/>
                </a:solidFill>
                <a:ea typeface="Arial" panose="020B0604020202020204" pitchFamily="34" charset="0"/>
              </a:rPr>
              <a:t>Plan</a:t>
            </a:r>
          </a:p>
          <a:p>
            <a:pPr>
              <a:buFont typeface="Wingdings" panose="05000000000000000000" pitchFamily="2" charset="2"/>
              <a:buChar char="q"/>
            </a:pPr>
            <a:r>
              <a:rPr lang="en-US" sz="1800" b="1" dirty="0">
                <a:ea typeface="Arial" panose="020B0604020202020204" pitchFamily="34" charset="0"/>
              </a:rPr>
              <a:t>Include specific results in your clinical documentation</a:t>
            </a:r>
          </a:p>
          <a:p>
            <a:pPr>
              <a:buFont typeface="Wingdings" panose="05000000000000000000" pitchFamily="2" charset="2"/>
              <a:buChar char="q"/>
            </a:pPr>
            <a:endParaRPr lang="en-US" sz="1800" b="1" dirty="0">
              <a:solidFill>
                <a:schemeClr val="tx1"/>
              </a:solidFill>
              <a:ea typeface="Arial" panose="020B0604020202020204" pitchFamily="34" charset="0"/>
            </a:endParaRPr>
          </a:p>
          <a:p>
            <a:pPr marL="0" indent="0" algn="ctr">
              <a:buNone/>
            </a:pPr>
            <a:r>
              <a:rPr lang="en-US" sz="1800" b="1" dirty="0">
                <a:solidFill>
                  <a:srgbClr val="E27500"/>
                </a:solidFill>
                <a:ea typeface="Arial" panose="020B0604020202020204" pitchFamily="34" charset="0"/>
              </a:rPr>
              <a:t>Remember: This evaluation was considered valid by a partner state agency for diagnosis, eligibility and services. Interpretation of the validity of evaluator or administered tools is not required.</a:t>
            </a:r>
            <a:endParaRPr lang="en-US" sz="1800" dirty="0">
              <a:solidFill>
                <a:srgbClr val="E27500"/>
              </a:solidFill>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3708338C-1F0C-201B-5999-BDDA94B5F360}"/>
              </a:ext>
            </a:extLst>
          </p:cNvPr>
          <p:cNvSpPr>
            <a:spLocks noGrp="1"/>
          </p:cNvSpPr>
          <p:nvPr>
            <p:ph type="sldNum" sz="quarter" idx="10"/>
          </p:nvPr>
        </p:nvSpPr>
        <p:spPr/>
        <p:txBody>
          <a:bodyPr/>
          <a:lstStyle/>
          <a:p>
            <a:fld id="{C1640D55-031C-4AD9-A16C-4EFA2F922910}" type="slidenum">
              <a:rPr lang="en-US" smtClean="0"/>
              <a:pPr/>
              <a:t>28</a:t>
            </a:fld>
            <a:endParaRPr lang="en-US"/>
          </a:p>
        </p:txBody>
      </p:sp>
      <p:pic>
        <p:nvPicPr>
          <p:cNvPr id="5" name="Picture 4" descr="A close-up of a text&#10;&#10;Description automatically generated">
            <a:extLst>
              <a:ext uri="{FF2B5EF4-FFF2-40B4-BE49-F238E27FC236}">
                <a16:creationId xmlns:a16="http://schemas.microsoft.com/office/drawing/2014/main" id="{DC618702-D8B4-0225-792E-41D9F895FF54}"/>
              </a:ext>
            </a:extLst>
          </p:cNvPr>
          <p:cNvPicPr>
            <a:picLocks noChangeAspect="1"/>
          </p:cNvPicPr>
          <p:nvPr/>
        </p:nvPicPr>
        <p:blipFill>
          <a:blip r:embed="rId2"/>
          <a:stretch>
            <a:fillRect/>
          </a:stretch>
        </p:blipFill>
        <p:spPr>
          <a:xfrm>
            <a:off x="3631055" y="849855"/>
            <a:ext cx="5214007" cy="1522955"/>
          </a:xfrm>
          <a:prstGeom prst="rect">
            <a:avLst/>
          </a:prstGeom>
        </p:spPr>
      </p:pic>
      <p:graphicFrame>
        <p:nvGraphicFramePr>
          <p:cNvPr id="7" name="Table 6">
            <a:extLst>
              <a:ext uri="{FF2B5EF4-FFF2-40B4-BE49-F238E27FC236}">
                <a16:creationId xmlns:a16="http://schemas.microsoft.com/office/drawing/2014/main" id="{10B3A3EE-8BFF-F3F8-CF7E-27FE1F19878C}"/>
              </a:ext>
            </a:extLst>
          </p:cNvPr>
          <p:cNvGraphicFramePr>
            <a:graphicFrameLocks noGrp="1"/>
          </p:cNvGraphicFramePr>
          <p:nvPr>
            <p:extLst>
              <p:ext uri="{D42A27DB-BD31-4B8C-83A1-F6EECF244321}">
                <p14:modId xmlns:p14="http://schemas.microsoft.com/office/powerpoint/2010/main" val="1154850015"/>
              </p:ext>
            </p:extLst>
          </p:nvPr>
        </p:nvGraphicFramePr>
        <p:xfrm>
          <a:off x="3631053" y="2470147"/>
          <a:ext cx="5214009" cy="1463040"/>
        </p:xfrm>
        <a:graphic>
          <a:graphicData uri="http://schemas.openxmlformats.org/drawingml/2006/table">
            <a:tbl>
              <a:tblPr firstRow="1" bandRow="1">
                <a:tableStyleId>{7E9639D4-E3E2-4D34-9284-5A2195B3D0D7}</a:tableStyleId>
              </a:tblPr>
              <a:tblGrid>
                <a:gridCol w="1738003">
                  <a:extLst>
                    <a:ext uri="{9D8B030D-6E8A-4147-A177-3AD203B41FA5}">
                      <a16:colId xmlns:a16="http://schemas.microsoft.com/office/drawing/2014/main" val="3578646126"/>
                    </a:ext>
                  </a:extLst>
                </a:gridCol>
                <a:gridCol w="1192518">
                  <a:extLst>
                    <a:ext uri="{9D8B030D-6E8A-4147-A177-3AD203B41FA5}">
                      <a16:colId xmlns:a16="http://schemas.microsoft.com/office/drawing/2014/main" val="1035501877"/>
                    </a:ext>
                  </a:extLst>
                </a:gridCol>
                <a:gridCol w="2283488">
                  <a:extLst>
                    <a:ext uri="{9D8B030D-6E8A-4147-A177-3AD203B41FA5}">
                      <a16:colId xmlns:a16="http://schemas.microsoft.com/office/drawing/2014/main" val="859364290"/>
                    </a:ext>
                  </a:extLst>
                </a:gridCol>
              </a:tblGrid>
              <a:tr h="225353">
                <a:tc>
                  <a:txBody>
                    <a:bodyPr/>
                    <a:lstStyle/>
                    <a:p>
                      <a:r>
                        <a:rPr lang="en-US" sz="1000" dirty="0"/>
                        <a:t>Module 1 (Few Words)</a:t>
                      </a:r>
                      <a:endParaRPr lang="en-US" sz="1000" dirty="0">
                        <a:latin typeface="Times New Roman" panose="02020603050405020304" pitchFamily="18" charset="0"/>
                        <a:cs typeface="Times New Roman" panose="02020603050405020304" pitchFamily="18" charset="0"/>
                      </a:endParaRPr>
                    </a:p>
                  </a:txBody>
                  <a:tcPr/>
                </a:tc>
                <a:tc>
                  <a:txBody>
                    <a:bodyPr/>
                    <a:lstStyle/>
                    <a:p>
                      <a:r>
                        <a:rPr lang="en-US" sz="1000" dirty="0"/>
                        <a:t>Score</a:t>
                      </a:r>
                      <a:endParaRPr lang="en-US" sz="1000" dirty="0">
                        <a:latin typeface="Times New Roman" panose="02020603050405020304" pitchFamily="18" charset="0"/>
                        <a:cs typeface="Times New Roman" panose="02020603050405020304" pitchFamily="18" charset="0"/>
                      </a:endParaRPr>
                    </a:p>
                  </a:txBody>
                  <a:tcPr/>
                </a:tc>
                <a:tc>
                  <a:txBody>
                    <a:bodyPr/>
                    <a:lstStyle/>
                    <a:p>
                      <a:r>
                        <a:rPr lang="en-US" sz="1000" dirty="0"/>
                        <a:t>Cutoff</a:t>
                      </a: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33382727"/>
                  </a:ext>
                </a:extLst>
              </a:tr>
              <a:tr h="225353">
                <a:tc>
                  <a:txBody>
                    <a:bodyPr/>
                    <a:lstStyle/>
                    <a:p>
                      <a:r>
                        <a:rPr lang="en-US" sz="1000" dirty="0"/>
                        <a:t>Social Affect</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n-US" sz="1000" dirty="0"/>
                        <a:t>11</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0570451"/>
                  </a:ext>
                </a:extLst>
              </a:tr>
              <a:tr h="225353">
                <a:tc>
                  <a:txBody>
                    <a:bodyPr/>
                    <a:lstStyle/>
                    <a:p>
                      <a:r>
                        <a:rPr lang="en-US" sz="1000" dirty="0"/>
                        <a:t>RRB’s</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n-US" sz="1000" dirty="0"/>
                        <a:t>6</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endParaRPr lang="en-US" sz="1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390182"/>
                  </a:ext>
                </a:extLst>
              </a:tr>
              <a:tr h="238342">
                <a:tc>
                  <a:txBody>
                    <a:bodyPr/>
                    <a:lstStyle/>
                    <a:p>
                      <a:r>
                        <a:rPr lang="en-US" sz="1000" dirty="0"/>
                        <a:t>Overall Total</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n-US" sz="1000" dirty="0"/>
                        <a:t>17</a:t>
                      </a: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n-US" sz="1000" dirty="0"/>
                        <a:t>11 ( Autism Spectrum) , 16 ( Autism)</a:t>
                      </a: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8073141"/>
                  </a:ext>
                </a:extLst>
              </a:tr>
              <a:tr h="238342">
                <a:tc>
                  <a:txBody>
                    <a:bodyPr/>
                    <a:lstStyle/>
                    <a:p>
                      <a:r>
                        <a:rPr lang="en-US" sz="1000" dirty="0">
                          <a:latin typeface="Times New Roman" panose="02020603050405020304" pitchFamily="18" charset="0"/>
                          <a:cs typeface="Times New Roman" panose="02020603050405020304" pitchFamily="18" charset="0"/>
                        </a:rPr>
                        <a:t>ADOS Classification: Autism</a:t>
                      </a:r>
                    </a:p>
                  </a:txBody>
                  <a:tcPr/>
                </a:tc>
                <a:tc>
                  <a:txBody>
                    <a:bodyPr/>
                    <a:lstStyle/>
                    <a:p>
                      <a:pPr algn="ctr"/>
                      <a:endParaRPr lang="en-US" sz="1000" dirty="0">
                        <a:latin typeface="Times New Roman" panose="02020603050405020304" pitchFamily="18" charset="0"/>
                        <a:cs typeface="Times New Roman" panose="02020603050405020304" pitchFamily="18" charset="0"/>
                      </a:endParaRPr>
                    </a:p>
                  </a:txBody>
                  <a:tcPr/>
                </a:tc>
                <a:tc>
                  <a:txBody>
                    <a:bodyPr/>
                    <a:lstStyle/>
                    <a:p>
                      <a:pPr algn="ct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6068712"/>
                  </a:ext>
                </a:extLst>
              </a:tr>
              <a:tr h="238342">
                <a:tc gridSpan="3">
                  <a:txBody>
                    <a:bodyPr/>
                    <a:lstStyle/>
                    <a:p>
                      <a:r>
                        <a:rPr lang="en-US" sz="1000" dirty="0">
                          <a:latin typeface="Times New Roman" panose="02020603050405020304" pitchFamily="18" charset="0"/>
                          <a:cs typeface="Times New Roman" panose="02020603050405020304" pitchFamily="18" charset="0"/>
                        </a:rPr>
                        <a:t>ADOS-2 Comparison Score: 6 – Indicating Moderate Level of ASD Symptoms</a:t>
                      </a:r>
                    </a:p>
                  </a:txBody>
                  <a:tcPr/>
                </a:tc>
                <a:tc hMerge="1">
                  <a:txBody>
                    <a:bodyPr/>
                    <a:lstStyle/>
                    <a:p>
                      <a:pPr algn="ctr"/>
                      <a:endParaRPr lang="en-US" sz="1000" dirty="0">
                        <a:latin typeface="Times New Roman" panose="02020603050405020304" pitchFamily="18" charset="0"/>
                        <a:cs typeface="Times New Roman" panose="02020603050405020304" pitchFamily="18" charset="0"/>
                      </a:endParaRPr>
                    </a:p>
                  </a:txBody>
                  <a:tcPr/>
                </a:tc>
                <a:tc hMerge="1">
                  <a:txBody>
                    <a:bodyPr/>
                    <a:lstStyle/>
                    <a:p>
                      <a:pPr algn="ctr"/>
                      <a:endParaRPr lang="en-US"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9779219"/>
                  </a:ext>
                </a:extLst>
              </a:tr>
            </a:tbl>
          </a:graphicData>
        </a:graphic>
      </p:graphicFrame>
    </p:spTree>
    <p:extLst>
      <p:ext uri="{BB962C8B-B14F-4D97-AF65-F5344CB8AC3E}">
        <p14:creationId xmlns:p14="http://schemas.microsoft.com/office/powerpoint/2010/main" val="75399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9E0A-7457-AE84-B689-9DA9DFAD23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F2D8C1-ACA6-CE44-3DD7-62946B58C1F2}"/>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1178CBC4-645B-B06C-DE04-A491314FEE70}"/>
              </a:ext>
            </a:extLst>
          </p:cNvPr>
          <p:cNvSpPr>
            <a:spLocks noGrp="1"/>
          </p:cNvSpPr>
          <p:nvPr>
            <p:ph sz="quarter" idx="4"/>
          </p:nvPr>
        </p:nvSpPr>
        <p:spPr>
          <a:xfrm>
            <a:off x="279918" y="1045029"/>
            <a:ext cx="3484362" cy="5175018"/>
          </a:xfrm>
        </p:spPr>
        <p:txBody>
          <a:bodyPr vert="horz" lIns="91440" tIns="45720" rIns="91440" bIns="45720" rtlCol="0" anchor="t">
            <a:normAutofit fontScale="92500" lnSpcReduction="10000"/>
          </a:bodyPr>
          <a:lstStyle/>
          <a:p>
            <a:pPr marL="0" indent="0">
              <a:buNone/>
            </a:pPr>
            <a:r>
              <a:rPr lang="en-US" sz="2000" b="1" dirty="0">
                <a:solidFill>
                  <a:srgbClr val="E27500"/>
                </a:solidFill>
              </a:rPr>
              <a:t>A 5-year-old patient comes to clinic. Caregiver reports that OIDD said the child was autistic. Caregiver has that evaluation and is seeking medical guidance and referral to ABA therapy.</a:t>
            </a:r>
          </a:p>
          <a:p>
            <a:pPr marL="0" indent="0">
              <a:buNone/>
            </a:pPr>
            <a:endParaRPr lang="en-US" sz="2000" b="1" dirty="0">
              <a:solidFill>
                <a:srgbClr val="E27500"/>
              </a:solidFill>
              <a:ea typeface="Arial" panose="020B0604020202020204" pitchFamily="34" charset="0"/>
            </a:endParaRPr>
          </a:p>
          <a:p>
            <a:pPr marL="0" indent="0">
              <a:buNone/>
            </a:pPr>
            <a:r>
              <a:rPr lang="en-US" sz="2000" b="1" dirty="0">
                <a:solidFill>
                  <a:srgbClr val="E27500"/>
                </a:solidFill>
                <a:ea typeface="Arial" panose="020B0604020202020204" pitchFamily="34" charset="0"/>
              </a:rPr>
              <a:t>Plan</a:t>
            </a:r>
          </a:p>
          <a:p>
            <a:pPr>
              <a:buFont typeface="Wingdings" panose="05000000000000000000" pitchFamily="2" charset="2"/>
              <a:buChar char="q"/>
            </a:pPr>
            <a:r>
              <a:rPr lang="en-US" sz="2000" b="1" dirty="0">
                <a:ea typeface="Arial" panose="020B0604020202020204" pitchFamily="34" charset="0"/>
              </a:rPr>
              <a:t>Review checklist to help document severity levels</a:t>
            </a:r>
          </a:p>
          <a:p>
            <a:pPr>
              <a:buFont typeface="Wingdings" panose="05000000000000000000" pitchFamily="2" charset="2"/>
              <a:buChar char="q"/>
            </a:pPr>
            <a:endParaRPr lang="en-US" sz="2000" b="1" dirty="0">
              <a:solidFill>
                <a:schemeClr val="tx1"/>
              </a:solidFill>
              <a:ea typeface="Arial" panose="020B0604020202020204" pitchFamily="34" charset="0"/>
            </a:endParaRPr>
          </a:p>
          <a:p>
            <a:pPr marL="0" indent="0" algn="ctr">
              <a:buNone/>
            </a:pPr>
            <a:r>
              <a:rPr lang="en-US" sz="2000" b="1" dirty="0">
                <a:solidFill>
                  <a:srgbClr val="E27500"/>
                </a:solidFill>
                <a:ea typeface="Arial" panose="020B0604020202020204" pitchFamily="34" charset="0"/>
              </a:rPr>
              <a:t>Remember: This evaluation was considered valid by a partner state agency for diagnosis, eligibility and services. Interpretation of the validity of evaluator or administered tools is not required.</a:t>
            </a: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018ECCD1-9BC7-0F4A-DDC7-1B9A769F9532}"/>
              </a:ext>
            </a:extLst>
          </p:cNvPr>
          <p:cNvSpPr>
            <a:spLocks noGrp="1"/>
          </p:cNvSpPr>
          <p:nvPr>
            <p:ph type="sldNum" sz="quarter" idx="10"/>
          </p:nvPr>
        </p:nvSpPr>
        <p:spPr/>
        <p:txBody>
          <a:bodyPr/>
          <a:lstStyle/>
          <a:p>
            <a:fld id="{C1640D55-031C-4AD9-A16C-4EFA2F922910}" type="slidenum">
              <a:rPr lang="en-US" smtClean="0"/>
              <a:pPr/>
              <a:t>29</a:t>
            </a:fld>
            <a:endParaRPr lang="en-US"/>
          </a:p>
        </p:txBody>
      </p:sp>
      <p:pic>
        <p:nvPicPr>
          <p:cNvPr id="12" name="Picture 11" descr="A close-up of a document&#10;&#10;Description automatically generated">
            <a:extLst>
              <a:ext uri="{FF2B5EF4-FFF2-40B4-BE49-F238E27FC236}">
                <a16:creationId xmlns:a16="http://schemas.microsoft.com/office/drawing/2014/main" id="{5974C39E-D85C-417C-95D1-B5B55BFCB3A3}"/>
              </a:ext>
            </a:extLst>
          </p:cNvPr>
          <p:cNvPicPr>
            <a:picLocks noChangeAspect="1"/>
          </p:cNvPicPr>
          <p:nvPr/>
        </p:nvPicPr>
        <p:blipFill>
          <a:blip r:embed="rId2"/>
          <a:stretch>
            <a:fillRect/>
          </a:stretch>
        </p:blipFill>
        <p:spPr>
          <a:xfrm>
            <a:off x="4490519" y="153430"/>
            <a:ext cx="4024831" cy="5995838"/>
          </a:xfrm>
          <a:prstGeom prst="rect">
            <a:avLst/>
          </a:prstGeom>
        </p:spPr>
      </p:pic>
    </p:spTree>
    <p:extLst>
      <p:ext uri="{BB962C8B-B14F-4D97-AF65-F5344CB8AC3E}">
        <p14:creationId xmlns:p14="http://schemas.microsoft.com/office/powerpoint/2010/main" val="108902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DCD7D-4311-89E3-92C9-D188516B9C4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623E4E3-81AF-3679-A40D-28FBADAC2E6B}"/>
              </a:ext>
            </a:extLst>
          </p:cNvPr>
          <p:cNvSpPr>
            <a:spLocks noGrp="1"/>
          </p:cNvSpPr>
          <p:nvPr>
            <p:ph type="title"/>
          </p:nvPr>
        </p:nvSpPr>
        <p:spPr/>
        <p:txBody>
          <a:bodyPr/>
          <a:lstStyle/>
          <a:p>
            <a:r>
              <a:rPr lang="en-US"/>
              <a:t>Summary Policy Update</a:t>
            </a:r>
          </a:p>
        </p:txBody>
      </p:sp>
      <p:sp>
        <p:nvSpPr>
          <p:cNvPr id="2" name="Slide Number Placeholder 1">
            <a:extLst>
              <a:ext uri="{FF2B5EF4-FFF2-40B4-BE49-F238E27FC236}">
                <a16:creationId xmlns:a16="http://schemas.microsoft.com/office/drawing/2014/main" id="{BD083AD2-B7CB-5051-442F-7EDA7FA16B79}"/>
              </a:ext>
            </a:extLst>
          </p:cNvPr>
          <p:cNvSpPr>
            <a:spLocks noGrp="1"/>
          </p:cNvSpPr>
          <p:nvPr>
            <p:ph type="sldNum" sz="quarter" idx="10"/>
          </p:nvPr>
        </p:nvSpPr>
        <p:spPr/>
        <p:txBody>
          <a:bodyPr/>
          <a:lstStyle/>
          <a:p>
            <a:fld id="{C1640D55-031C-4AD9-A16C-4EFA2F922910}" type="slidenum">
              <a:rPr lang="en-US" smtClean="0"/>
              <a:pPr/>
              <a:t>3</a:t>
            </a:fld>
            <a:endParaRPr lang="en-US"/>
          </a:p>
        </p:txBody>
      </p:sp>
      <p:sp>
        <p:nvSpPr>
          <p:cNvPr id="4" name="TextBox 3">
            <a:extLst>
              <a:ext uri="{FF2B5EF4-FFF2-40B4-BE49-F238E27FC236}">
                <a16:creationId xmlns:a16="http://schemas.microsoft.com/office/drawing/2014/main" id="{8E4B6D35-DC41-999B-2F02-1B494B8950D0}"/>
              </a:ext>
            </a:extLst>
          </p:cNvPr>
          <p:cNvSpPr txBox="1"/>
          <p:nvPr/>
        </p:nvSpPr>
        <p:spPr>
          <a:xfrm>
            <a:off x="589788" y="1019556"/>
            <a:ext cx="7964424" cy="5355312"/>
          </a:xfrm>
          <a:prstGeom prst="rect">
            <a:avLst/>
          </a:prstGeom>
          <a:noFill/>
        </p:spPr>
        <p:txBody>
          <a:bodyPr wrap="square" lIns="91440" tIns="45720" rIns="91440" bIns="45720" anchor="t">
            <a:spAutoFit/>
          </a:bodyPr>
          <a:lstStyle/>
          <a:p>
            <a:r>
              <a:rPr lang="en-US" b="1" dirty="0">
                <a:solidFill>
                  <a:srgbClr val="004875"/>
                </a:solidFill>
              </a:rPr>
              <a:t>Effective Sept. 1, 2025, SCDHHS’ ASD Service Provider Manual updated to:</a:t>
            </a:r>
          </a:p>
          <a:p>
            <a:endParaRPr lang="en-US" b="1" dirty="0">
              <a:solidFill>
                <a:srgbClr val="004875"/>
              </a:solidFill>
            </a:endParaRPr>
          </a:p>
          <a:p>
            <a:pPr marL="628650" lvl="1" indent="-342900">
              <a:buFont typeface="Arial" panose="020B0604020202020204" pitchFamily="34" charset="0"/>
              <a:buChar char="•"/>
            </a:pPr>
            <a:r>
              <a:rPr lang="en-US" dirty="0">
                <a:solidFill>
                  <a:srgbClr val="004875"/>
                </a:solidFill>
                <a:ea typeface="Calibri"/>
                <a:cs typeface="Calibri"/>
              </a:rPr>
              <a:t>Support clinical flexibility by allowing comprehensive diagnostic assessments (CDA) to be completed using one of three validated autism diagnostic tools.</a:t>
            </a:r>
          </a:p>
          <a:p>
            <a:pPr marL="628650" lvl="1" indent="-342900">
              <a:buFont typeface="Arial" panose="020B0604020202020204" pitchFamily="34" charset="0"/>
              <a:buChar char="•"/>
            </a:pPr>
            <a:endParaRPr lang="en-US" dirty="0">
              <a:solidFill>
                <a:srgbClr val="004875"/>
              </a:solidFill>
              <a:ea typeface="Yu Gothic Light"/>
              <a:cs typeface="Times New Roman"/>
            </a:endParaRPr>
          </a:p>
          <a:p>
            <a:pPr marL="628650" lvl="1" indent="-342900">
              <a:buFont typeface="Arial" panose="020B0604020202020204" pitchFamily="34" charset="0"/>
              <a:buChar char="•"/>
            </a:pPr>
            <a:r>
              <a:rPr lang="en-US" dirty="0">
                <a:solidFill>
                  <a:srgbClr val="004875"/>
                </a:solidFill>
                <a:ea typeface="Yu Gothic Light"/>
                <a:cs typeface="Times New Roman"/>
              </a:rPr>
              <a:t>Support</a:t>
            </a:r>
            <a:r>
              <a:rPr lang="en-US" dirty="0">
                <a:solidFill>
                  <a:srgbClr val="004875"/>
                </a:solidFill>
                <a:effectLst/>
                <a:ea typeface="Yu Gothic Light"/>
                <a:cs typeface="Times New Roman"/>
              </a:rPr>
              <a:t> physicians in the medical care home, allowing them to use validated instruments within primary care settings, to manage their own patients, prevent unnecessary referrals/ duplicate assessments, shorten wait time to early intervention and improve continuity of medical care.</a:t>
            </a:r>
          </a:p>
          <a:p>
            <a:pPr marL="285750" lvl="1"/>
            <a:endParaRPr lang="en-US" dirty="0">
              <a:solidFill>
                <a:srgbClr val="004875"/>
              </a:solidFill>
              <a:ea typeface="Calibri"/>
              <a:cs typeface="Calibri"/>
            </a:endParaRPr>
          </a:p>
          <a:p>
            <a:pPr marL="628650" lvl="1" indent="-342900">
              <a:buFont typeface="Arial" panose="020B0604020202020204" pitchFamily="34" charset="0"/>
              <a:buChar char="•"/>
            </a:pPr>
            <a:r>
              <a:rPr lang="en-US" dirty="0">
                <a:solidFill>
                  <a:srgbClr val="004875"/>
                </a:solidFill>
                <a:effectLst/>
                <a:ea typeface="Calibri"/>
                <a:cs typeface="Calibri"/>
              </a:rPr>
              <a:t>Optimize Presumptive Eligibility for Applied Behavior </a:t>
            </a:r>
            <a:r>
              <a:rPr lang="en-US" dirty="0">
                <a:solidFill>
                  <a:srgbClr val="004875"/>
                </a:solidFill>
                <a:ea typeface="Calibri"/>
                <a:cs typeface="Calibri"/>
              </a:rPr>
              <a:t>A</a:t>
            </a:r>
            <a:r>
              <a:rPr lang="en-US" dirty="0">
                <a:solidFill>
                  <a:srgbClr val="004875"/>
                </a:solidFill>
                <a:effectLst/>
                <a:ea typeface="Calibri"/>
                <a:cs typeface="Calibri"/>
              </a:rPr>
              <a:t>nalysis (ABA) therapy based on ASD risk while awaiting a CDA and diagnosis of ASD.</a:t>
            </a:r>
          </a:p>
          <a:p>
            <a:pPr marL="285750" lvl="1"/>
            <a:endParaRPr lang="en-US" dirty="0">
              <a:solidFill>
                <a:srgbClr val="004875"/>
              </a:solidFill>
              <a:ea typeface="Calibri"/>
              <a:cs typeface="Calibri"/>
            </a:endParaRPr>
          </a:p>
          <a:p>
            <a:pPr marL="628650" lvl="1" indent="-342900">
              <a:buFont typeface="Arial" panose="020B0604020202020204" pitchFamily="34" charset="0"/>
              <a:buChar char="•"/>
            </a:pPr>
            <a:r>
              <a:rPr lang="en-US" dirty="0">
                <a:solidFill>
                  <a:srgbClr val="004875"/>
                </a:solidFill>
                <a:ea typeface="Calibri"/>
                <a:cs typeface="Calibri"/>
              </a:rPr>
              <a:t>Align ASD diagnostic /eligibility requirements among state partners (SCDHHS, BabyNet and Department of Behavioral Health and Developmental Disabilities, Office of Intellectual and Development Disabilities (OIDD) and Department of Education (DOE)) to eliminate the need for duplicate diagnostic evaluations for members with a pre-existing ASD determination from our state partners.</a:t>
            </a:r>
          </a:p>
        </p:txBody>
      </p:sp>
    </p:spTree>
    <p:extLst>
      <p:ext uri="{BB962C8B-B14F-4D97-AF65-F5344CB8AC3E}">
        <p14:creationId xmlns:p14="http://schemas.microsoft.com/office/powerpoint/2010/main" val="591891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A595-5A9C-19F0-752C-5429015AA5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6EFB94-E5F9-3999-CDAF-0C9E487F4FBE}"/>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FB4763C7-6BD8-4F98-5BE5-06D5706E0FC2}"/>
              </a:ext>
            </a:extLst>
          </p:cNvPr>
          <p:cNvSpPr>
            <a:spLocks noGrp="1"/>
          </p:cNvSpPr>
          <p:nvPr>
            <p:ph sz="quarter" idx="4"/>
          </p:nvPr>
        </p:nvSpPr>
        <p:spPr>
          <a:xfrm>
            <a:off x="0" y="1045029"/>
            <a:ext cx="3215473" cy="5175018"/>
          </a:xfrm>
        </p:spPr>
        <p:txBody>
          <a:bodyPr vert="horz" lIns="91440" tIns="45720" rIns="91440" bIns="45720" rtlCol="0" anchor="t">
            <a:normAutofit fontScale="92500"/>
          </a:bodyPr>
          <a:lstStyle/>
          <a:p>
            <a:pPr marL="0" indent="0" algn="ctr">
              <a:buNone/>
            </a:pPr>
            <a:r>
              <a:rPr lang="en-US" sz="1600" b="1" dirty="0">
                <a:solidFill>
                  <a:srgbClr val="E27500"/>
                </a:solidFill>
              </a:rPr>
              <a:t>Using the Autism Diagnostic Tool for Physician Use in The Medical Care Home</a:t>
            </a:r>
            <a:endParaRPr lang="en-US" sz="1800" b="1" dirty="0">
              <a:solidFill>
                <a:srgbClr val="E27500"/>
              </a:solidFill>
              <a:ea typeface="Arial" panose="020B0604020202020204" pitchFamily="34" charset="0"/>
            </a:endParaRPr>
          </a:p>
          <a:p>
            <a:r>
              <a:rPr lang="en-US" sz="1500" b="1" i="1" dirty="0"/>
              <a:t>“The Autism Diagnostic Tool for Physician Use in Medical Care Home” serves </a:t>
            </a:r>
            <a:r>
              <a:rPr lang="en-US" sz="1500" dirty="0"/>
              <a:t>as a standard summary of care guide for expected referrals that physicians should place and/or discuss with the child’s caregiver. It can be used by caregivers, families, or therapists to quickly clarify ASD diagnosis and tools used to support a DSM diagnosis. </a:t>
            </a:r>
          </a:p>
          <a:p>
            <a:r>
              <a:rPr lang="en-US" sz="1500" dirty="0">
                <a:ea typeface="Arial" panose="020B0604020202020204" pitchFamily="34" charset="0"/>
              </a:rPr>
              <a:t>Form </a:t>
            </a:r>
            <a:r>
              <a:rPr lang="en-US" sz="1500" b="1" dirty="0">
                <a:solidFill>
                  <a:srgbClr val="9D112D"/>
                </a:solidFill>
                <a:ea typeface="Arial" panose="020B0604020202020204" pitchFamily="34" charset="0"/>
              </a:rPr>
              <a:t>MUST</a:t>
            </a:r>
            <a:r>
              <a:rPr lang="en-US" sz="1500" dirty="0">
                <a:ea typeface="Arial" panose="020B0604020202020204" pitchFamily="34" charset="0"/>
              </a:rPr>
              <a:t> be accompanied by a copy of the MCH Assessment Clinical Note </a:t>
            </a:r>
            <a:r>
              <a:rPr lang="en-US" sz="1500" b="1" dirty="0">
                <a:solidFill>
                  <a:srgbClr val="9D112D"/>
                </a:solidFill>
                <a:ea typeface="Arial" panose="020B0604020202020204" pitchFamily="34" charset="0"/>
              </a:rPr>
              <a:t>AND</a:t>
            </a:r>
            <a:r>
              <a:rPr lang="en-US" sz="1500" dirty="0">
                <a:ea typeface="Arial" panose="020B0604020202020204" pitchFamily="34" charset="0"/>
              </a:rPr>
              <a:t> a copy of the completed prior evaluation used to support diagnosis; OIDD, DOE, or other evaluation</a:t>
            </a:r>
          </a:p>
          <a:p>
            <a:r>
              <a:rPr lang="en-US" sz="1500" dirty="0"/>
              <a:t>Completion of this form, and ensuring the parent/caregiver is given a copy of the form and accompanying documentation,</a:t>
            </a:r>
            <a:r>
              <a:rPr lang="en-US" sz="1500" b="1" dirty="0">
                <a:solidFill>
                  <a:srgbClr val="C00000"/>
                </a:solidFill>
              </a:rPr>
              <a:t> </a:t>
            </a:r>
            <a:r>
              <a:rPr lang="en-US" sz="1500" b="1" dirty="0">
                <a:solidFill>
                  <a:srgbClr val="9D112D"/>
                </a:solidFill>
              </a:rPr>
              <a:t>IS REQUIRED </a:t>
            </a:r>
            <a:r>
              <a:rPr lang="en-US" sz="1500" dirty="0"/>
              <a:t>when confirming or making a diagnosis of ASD and referring to ABA therapy </a:t>
            </a:r>
            <a:endParaRPr lang="en-US" sz="1500" dirty="0">
              <a:solidFill>
                <a:srgbClr val="E27500"/>
              </a:solidFill>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FB83B112-E992-ADA0-46CE-D5BFAE0677C3}"/>
              </a:ext>
            </a:extLst>
          </p:cNvPr>
          <p:cNvSpPr>
            <a:spLocks noGrp="1"/>
          </p:cNvSpPr>
          <p:nvPr>
            <p:ph type="sldNum" sz="quarter" idx="10"/>
          </p:nvPr>
        </p:nvSpPr>
        <p:spPr/>
        <p:txBody>
          <a:bodyPr/>
          <a:lstStyle/>
          <a:p>
            <a:fld id="{C1640D55-031C-4AD9-A16C-4EFA2F922910}" type="slidenum">
              <a:rPr lang="en-US" smtClean="0"/>
              <a:pPr/>
              <a:t>30</a:t>
            </a:fld>
            <a:endParaRPr lang="en-US"/>
          </a:p>
        </p:txBody>
      </p:sp>
      <p:pic>
        <p:nvPicPr>
          <p:cNvPr id="4" name="Picture 3" descr="A medical form with red writing&#10;&#10;Description automatically generated">
            <a:extLst>
              <a:ext uri="{FF2B5EF4-FFF2-40B4-BE49-F238E27FC236}">
                <a16:creationId xmlns:a16="http://schemas.microsoft.com/office/drawing/2014/main" id="{3245457F-DFFE-D236-B2CB-8FFDBBD8E8D8}"/>
              </a:ext>
            </a:extLst>
          </p:cNvPr>
          <p:cNvPicPr>
            <a:picLocks noChangeAspect="1"/>
          </p:cNvPicPr>
          <p:nvPr/>
        </p:nvPicPr>
        <p:blipFill>
          <a:blip r:embed="rId2"/>
          <a:stretch>
            <a:fillRect/>
          </a:stretch>
        </p:blipFill>
        <p:spPr>
          <a:xfrm>
            <a:off x="4259250" y="0"/>
            <a:ext cx="4351389" cy="6111089"/>
          </a:xfrm>
          <a:prstGeom prst="rect">
            <a:avLst/>
          </a:prstGeom>
        </p:spPr>
      </p:pic>
    </p:spTree>
    <p:extLst>
      <p:ext uri="{BB962C8B-B14F-4D97-AF65-F5344CB8AC3E}">
        <p14:creationId xmlns:p14="http://schemas.microsoft.com/office/powerpoint/2010/main" val="2532748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E89C1-A896-69F2-F077-3238FF4EA5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EA03B5-F565-5925-91E6-3807518F5862}"/>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B856EB3D-E108-067A-979C-278942A9CFAB}"/>
              </a:ext>
            </a:extLst>
          </p:cNvPr>
          <p:cNvSpPr>
            <a:spLocks noGrp="1"/>
          </p:cNvSpPr>
          <p:nvPr>
            <p:ph sz="quarter" idx="4"/>
          </p:nvPr>
        </p:nvSpPr>
        <p:spPr>
          <a:xfrm>
            <a:off x="0" y="1045029"/>
            <a:ext cx="3215473" cy="5175018"/>
          </a:xfrm>
        </p:spPr>
        <p:txBody>
          <a:bodyPr vert="horz" lIns="91440" tIns="45720" rIns="91440" bIns="45720" rtlCol="0" anchor="t">
            <a:normAutofit fontScale="92500" lnSpcReduction="20000"/>
          </a:bodyPr>
          <a:lstStyle/>
          <a:p>
            <a:pPr marL="0" indent="0" algn="ctr">
              <a:buNone/>
            </a:pPr>
            <a:r>
              <a:rPr lang="en-US" sz="1800" b="1" dirty="0">
                <a:solidFill>
                  <a:srgbClr val="E27500"/>
                </a:solidFill>
              </a:rPr>
              <a:t>Using the Autism Diagnostic Tool for Physician Use in The Medical Care Home</a:t>
            </a:r>
            <a:endParaRPr lang="en-US" sz="2000" b="1" dirty="0">
              <a:solidFill>
                <a:srgbClr val="E27500"/>
              </a:solidFill>
              <a:ea typeface="Arial" panose="020B0604020202020204" pitchFamily="34" charset="0"/>
            </a:endParaRPr>
          </a:p>
          <a:p>
            <a:r>
              <a:rPr lang="en-US" sz="1600" b="1" i="1" dirty="0"/>
              <a:t>“The Autism Diagnostic Tool for Physician Use in Medical Care Home” serves </a:t>
            </a:r>
            <a:r>
              <a:rPr lang="en-US" sz="1600" dirty="0"/>
              <a:t>as a standard summary of care guide for expected referrals that physicians should place and/or discuss with the child’s caregiver. It can be used by caregivers, families, or therapists to quickly clarify ASD diagnosis and tools used to support a DSM diagnosis. </a:t>
            </a:r>
          </a:p>
          <a:p>
            <a:r>
              <a:rPr lang="en-US" sz="1600" dirty="0">
                <a:ea typeface="Arial" panose="020B0604020202020204" pitchFamily="34" charset="0"/>
              </a:rPr>
              <a:t>Form </a:t>
            </a:r>
            <a:r>
              <a:rPr lang="en-US" sz="1600" b="1" dirty="0">
                <a:solidFill>
                  <a:srgbClr val="9D112D"/>
                </a:solidFill>
                <a:ea typeface="Arial" panose="020B0604020202020204" pitchFamily="34" charset="0"/>
              </a:rPr>
              <a:t>MUST</a:t>
            </a:r>
            <a:r>
              <a:rPr lang="en-US" sz="1600" dirty="0">
                <a:ea typeface="Arial" panose="020B0604020202020204" pitchFamily="34" charset="0"/>
              </a:rPr>
              <a:t> be accompanied by a copy of the MCH Assessment Clinical Note </a:t>
            </a:r>
            <a:r>
              <a:rPr lang="en-US" sz="1600" b="1" dirty="0">
                <a:solidFill>
                  <a:srgbClr val="9D112D"/>
                </a:solidFill>
                <a:ea typeface="Arial" panose="020B0604020202020204" pitchFamily="34" charset="0"/>
              </a:rPr>
              <a:t>AND</a:t>
            </a:r>
            <a:r>
              <a:rPr lang="en-US" sz="1600" dirty="0">
                <a:ea typeface="Arial" panose="020B0604020202020204" pitchFamily="34" charset="0"/>
              </a:rPr>
              <a:t> a copy of the completed prior evaluation used to support diagnosis; OIDD, DOE, or other evaluation</a:t>
            </a:r>
          </a:p>
          <a:p>
            <a:r>
              <a:rPr lang="en-US" sz="1600" dirty="0"/>
              <a:t>Completion of this form, and ensuring the parent/caregiver is given a copy of the form and accompanying documentation,</a:t>
            </a:r>
            <a:r>
              <a:rPr lang="en-US" sz="1600" b="1" dirty="0">
                <a:solidFill>
                  <a:srgbClr val="C00000"/>
                </a:solidFill>
              </a:rPr>
              <a:t> </a:t>
            </a:r>
            <a:r>
              <a:rPr lang="en-US" sz="1600" b="1" dirty="0">
                <a:solidFill>
                  <a:srgbClr val="9D112D"/>
                </a:solidFill>
              </a:rPr>
              <a:t>IS REQUIRED </a:t>
            </a:r>
            <a:r>
              <a:rPr lang="en-US" sz="1600" dirty="0"/>
              <a:t>when confirming or making a diagnosis of ASD and referring to ABA therapy </a:t>
            </a: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27AC8F7E-7663-EA93-A794-008579964331}"/>
              </a:ext>
            </a:extLst>
          </p:cNvPr>
          <p:cNvSpPr>
            <a:spLocks noGrp="1"/>
          </p:cNvSpPr>
          <p:nvPr>
            <p:ph type="sldNum" sz="quarter" idx="10"/>
          </p:nvPr>
        </p:nvSpPr>
        <p:spPr/>
        <p:txBody>
          <a:bodyPr/>
          <a:lstStyle/>
          <a:p>
            <a:fld id="{C1640D55-031C-4AD9-A16C-4EFA2F922910}" type="slidenum">
              <a:rPr lang="en-US" smtClean="0"/>
              <a:pPr/>
              <a:t>31</a:t>
            </a:fld>
            <a:endParaRPr lang="en-US"/>
          </a:p>
        </p:txBody>
      </p:sp>
      <p:pic>
        <p:nvPicPr>
          <p:cNvPr id="5" name="Picture 4" descr="A close-up of a form&#10;&#10;Description automatically generated">
            <a:extLst>
              <a:ext uri="{FF2B5EF4-FFF2-40B4-BE49-F238E27FC236}">
                <a16:creationId xmlns:a16="http://schemas.microsoft.com/office/drawing/2014/main" id="{4C670EB3-6230-4E90-CFC6-91E4B6D20701}"/>
              </a:ext>
            </a:extLst>
          </p:cNvPr>
          <p:cNvPicPr>
            <a:picLocks noChangeAspect="1"/>
          </p:cNvPicPr>
          <p:nvPr/>
        </p:nvPicPr>
        <p:blipFill>
          <a:blip r:embed="rId2"/>
          <a:stretch>
            <a:fillRect/>
          </a:stretch>
        </p:blipFill>
        <p:spPr>
          <a:xfrm>
            <a:off x="4169415" y="136525"/>
            <a:ext cx="4386569" cy="5943095"/>
          </a:xfrm>
          <a:prstGeom prst="rect">
            <a:avLst/>
          </a:prstGeom>
        </p:spPr>
      </p:pic>
    </p:spTree>
    <p:extLst>
      <p:ext uri="{BB962C8B-B14F-4D97-AF65-F5344CB8AC3E}">
        <p14:creationId xmlns:p14="http://schemas.microsoft.com/office/powerpoint/2010/main" val="1983931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E4D7C-82FA-9DE2-6A2C-5318C88467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59E1B5-1640-53A2-B55B-13ABCD40DFE9}"/>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167BEA24-14EA-AF5D-813E-EA9DD2E53109}"/>
              </a:ext>
            </a:extLst>
          </p:cNvPr>
          <p:cNvSpPr>
            <a:spLocks noGrp="1"/>
          </p:cNvSpPr>
          <p:nvPr>
            <p:ph sz="quarter" idx="4"/>
          </p:nvPr>
        </p:nvSpPr>
        <p:spPr>
          <a:xfrm>
            <a:off x="0" y="1045029"/>
            <a:ext cx="3215473" cy="5175018"/>
          </a:xfrm>
        </p:spPr>
        <p:txBody>
          <a:bodyPr vert="horz" lIns="91440" tIns="45720" rIns="91440" bIns="45720" rtlCol="0" anchor="t">
            <a:normAutofit fontScale="92500" lnSpcReduction="20000"/>
          </a:bodyPr>
          <a:lstStyle/>
          <a:p>
            <a:pPr marL="0" indent="0" algn="ctr">
              <a:buNone/>
            </a:pPr>
            <a:r>
              <a:rPr lang="en-US" sz="1800" b="1" dirty="0">
                <a:solidFill>
                  <a:srgbClr val="E27500"/>
                </a:solidFill>
              </a:rPr>
              <a:t>Using the Autism Diagnostic Tool for Physician Use in The Medical Care Home</a:t>
            </a:r>
            <a:endParaRPr lang="en-US" sz="2000" b="1" dirty="0">
              <a:solidFill>
                <a:srgbClr val="E27500"/>
              </a:solidFill>
              <a:ea typeface="Arial" panose="020B0604020202020204" pitchFamily="34" charset="0"/>
            </a:endParaRPr>
          </a:p>
          <a:p>
            <a:r>
              <a:rPr lang="en-US" sz="1600" b="1" i="1" dirty="0"/>
              <a:t>“The Autism Diagnostic Tool for Physician Use in Medical Care Home” serves </a:t>
            </a:r>
            <a:r>
              <a:rPr lang="en-US" sz="1600" dirty="0"/>
              <a:t>as a standard summary of care guide for expected referrals that physicians should place and/or discuss with the child’s caregiver. It can be used by caregivers, families, or therapists to quickly clarify ASD diagnosis and tools used to support a DSM diagnosis. </a:t>
            </a:r>
          </a:p>
          <a:p>
            <a:r>
              <a:rPr lang="en-US" sz="1600" dirty="0">
                <a:ea typeface="Arial" panose="020B0604020202020204" pitchFamily="34" charset="0"/>
              </a:rPr>
              <a:t>Form </a:t>
            </a:r>
            <a:r>
              <a:rPr lang="en-US" sz="1600" b="1" dirty="0">
                <a:solidFill>
                  <a:srgbClr val="9D112D"/>
                </a:solidFill>
                <a:ea typeface="Arial" panose="020B0604020202020204" pitchFamily="34" charset="0"/>
              </a:rPr>
              <a:t>MUST</a:t>
            </a:r>
            <a:r>
              <a:rPr lang="en-US" sz="1600" dirty="0">
                <a:ea typeface="Arial" panose="020B0604020202020204" pitchFamily="34" charset="0"/>
              </a:rPr>
              <a:t> be accompanied by a copy of the MCH Assessment Clinical Note </a:t>
            </a:r>
            <a:r>
              <a:rPr lang="en-US" sz="1600" b="1" dirty="0">
                <a:solidFill>
                  <a:srgbClr val="9D112D"/>
                </a:solidFill>
                <a:ea typeface="Arial" panose="020B0604020202020204" pitchFamily="34" charset="0"/>
              </a:rPr>
              <a:t>AND</a:t>
            </a:r>
            <a:r>
              <a:rPr lang="en-US" sz="1600" dirty="0">
                <a:ea typeface="Arial" panose="020B0604020202020204" pitchFamily="34" charset="0"/>
              </a:rPr>
              <a:t> a copy of the completed prior evaluation used to support diagnosis; OIDD, DOE, or other evaluation</a:t>
            </a:r>
          </a:p>
          <a:p>
            <a:r>
              <a:rPr lang="en-US" sz="1600" dirty="0"/>
              <a:t>Completion of this form, and ensuring the parent/caregiver is given a copy of the form and accompanying documentation,</a:t>
            </a:r>
            <a:r>
              <a:rPr lang="en-US" sz="1600" b="1" dirty="0">
                <a:solidFill>
                  <a:srgbClr val="C00000"/>
                </a:solidFill>
              </a:rPr>
              <a:t> </a:t>
            </a:r>
            <a:r>
              <a:rPr lang="en-US" sz="1600" b="1" dirty="0">
                <a:solidFill>
                  <a:srgbClr val="9D112D"/>
                </a:solidFill>
              </a:rPr>
              <a:t>IS REQUIRED </a:t>
            </a:r>
            <a:r>
              <a:rPr lang="en-US" sz="1600" dirty="0"/>
              <a:t>when confirming or making a diagnosis of ASD and referring to ABA therapy </a:t>
            </a: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33E551C7-000E-1412-2FC7-64251AB4318D}"/>
              </a:ext>
            </a:extLst>
          </p:cNvPr>
          <p:cNvSpPr>
            <a:spLocks noGrp="1"/>
          </p:cNvSpPr>
          <p:nvPr>
            <p:ph type="sldNum" sz="quarter" idx="10"/>
          </p:nvPr>
        </p:nvSpPr>
        <p:spPr/>
        <p:txBody>
          <a:bodyPr/>
          <a:lstStyle/>
          <a:p>
            <a:fld id="{C1640D55-031C-4AD9-A16C-4EFA2F922910}" type="slidenum">
              <a:rPr lang="en-US" smtClean="0"/>
              <a:pPr/>
              <a:t>32</a:t>
            </a:fld>
            <a:endParaRPr lang="en-US"/>
          </a:p>
        </p:txBody>
      </p:sp>
      <p:pic>
        <p:nvPicPr>
          <p:cNvPr id="5" name="Picture 4" descr="A medical form with red writing&#10;&#10;Description automatically generated">
            <a:extLst>
              <a:ext uri="{FF2B5EF4-FFF2-40B4-BE49-F238E27FC236}">
                <a16:creationId xmlns:a16="http://schemas.microsoft.com/office/drawing/2014/main" id="{A4065F4F-5AE9-9F8F-F86A-523F9442132A}"/>
              </a:ext>
            </a:extLst>
          </p:cNvPr>
          <p:cNvPicPr>
            <a:picLocks noChangeAspect="1"/>
          </p:cNvPicPr>
          <p:nvPr/>
        </p:nvPicPr>
        <p:blipFill>
          <a:blip r:embed="rId2"/>
          <a:stretch>
            <a:fillRect/>
          </a:stretch>
        </p:blipFill>
        <p:spPr>
          <a:xfrm>
            <a:off x="4400549" y="418606"/>
            <a:ext cx="4467801" cy="3829544"/>
          </a:xfrm>
          <a:prstGeom prst="rect">
            <a:avLst/>
          </a:prstGeom>
        </p:spPr>
      </p:pic>
    </p:spTree>
    <p:extLst>
      <p:ext uri="{BB962C8B-B14F-4D97-AF65-F5344CB8AC3E}">
        <p14:creationId xmlns:p14="http://schemas.microsoft.com/office/powerpoint/2010/main" val="441794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BF4F-C8C7-B4B5-06AC-8F280FE0AC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87EE87-D42B-E60A-9DD7-7DA02C154E66}"/>
              </a:ext>
            </a:extLst>
          </p:cNvPr>
          <p:cNvSpPr>
            <a:spLocks noGrp="1"/>
          </p:cNvSpPr>
          <p:nvPr>
            <p:ph type="title"/>
          </p:nvPr>
        </p:nvSpPr>
        <p:spPr>
          <a:xfrm>
            <a:off x="0" y="1"/>
            <a:ext cx="9144000" cy="482320"/>
          </a:xfrm>
        </p:spPr>
        <p:txBody>
          <a:bodyPr>
            <a:noAutofit/>
          </a:bodyPr>
          <a:lstStyle/>
          <a:p>
            <a:r>
              <a:rPr lang="en-US" sz="1600" dirty="0"/>
              <a:t>In Practice</a:t>
            </a:r>
            <a:br>
              <a:rPr lang="en-US" sz="1600" dirty="0"/>
            </a:br>
            <a:r>
              <a:rPr lang="en-US" sz="1600" dirty="0"/>
              <a:t>Using Autism Diagnostic Tool for Physician Use in Medical Care Home</a:t>
            </a:r>
          </a:p>
        </p:txBody>
      </p:sp>
      <p:sp>
        <p:nvSpPr>
          <p:cNvPr id="9" name="Content Placeholder 8">
            <a:extLst>
              <a:ext uri="{FF2B5EF4-FFF2-40B4-BE49-F238E27FC236}">
                <a16:creationId xmlns:a16="http://schemas.microsoft.com/office/drawing/2014/main" id="{FE11D2BE-E0B5-E126-BB6B-0C758BAE58C9}"/>
              </a:ext>
            </a:extLst>
          </p:cNvPr>
          <p:cNvSpPr>
            <a:spLocks noGrp="1"/>
          </p:cNvSpPr>
          <p:nvPr>
            <p:ph sz="quarter" idx="4"/>
          </p:nvPr>
        </p:nvSpPr>
        <p:spPr>
          <a:xfrm>
            <a:off x="140677" y="5004079"/>
            <a:ext cx="8862646" cy="1230209"/>
          </a:xfrm>
        </p:spPr>
        <p:txBody>
          <a:bodyPr vert="horz" lIns="91440" tIns="45720" rIns="91440" bIns="45720" rtlCol="0" anchor="t">
            <a:normAutofit fontScale="92500" lnSpcReduction="20000"/>
          </a:bodyPr>
          <a:lstStyle/>
          <a:p>
            <a:pPr marL="0" indent="0" algn="ctr">
              <a:buNone/>
            </a:pPr>
            <a:r>
              <a:rPr lang="en-US" sz="1200" b="1" i="1" dirty="0"/>
              <a:t>“The Autism Diagnostic Tool for Physician Use in Medical Care Home” serves </a:t>
            </a:r>
            <a:r>
              <a:rPr lang="en-US" sz="1200" dirty="0"/>
              <a:t>as a standard summary of care guide for expected referrals that physicians should place and/or discuss with the child’s caregiver. It can be used by caregivers, families, or therapists to quickly clarify ASD diagnosis and tools used to support a DSM diagnosis. </a:t>
            </a:r>
          </a:p>
          <a:p>
            <a:pPr marL="0" indent="0" algn="ctr">
              <a:buNone/>
            </a:pPr>
            <a:r>
              <a:rPr lang="en-US" sz="1200" dirty="0">
                <a:ea typeface="Arial" panose="020B0604020202020204" pitchFamily="34" charset="0"/>
              </a:rPr>
              <a:t>Form </a:t>
            </a:r>
            <a:r>
              <a:rPr lang="en-US" sz="1200" b="1" dirty="0">
                <a:solidFill>
                  <a:srgbClr val="9D112D"/>
                </a:solidFill>
                <a:ea typeface="Arial" panose="020B0604020202020204" pitchFamily="34" charset="0"/>
              </a:rPr>
              <a:t>MUST</a:t>
            </a:r>
            <a:r>
              <a:rPr lang="en-US" sz="1200" dirty="0">
                <a:ea typeface="Arial" panose="020B0604020202020204" pitchFamily="34" charset="0"/>
              </a:rPr>
              <a:t> be accompanied by a copy of the MCH Assessment Clinical Note </a:t>
            </a:r>
            <a:r>
              <a:rPr lang="en-US" sz="1200" b="1" dirty="0">
                <a:solidFill>
                  <a:srgbClr val="9D112D"/>
                </a:solidFill>
                <a:ea typeface="Arial" panose="020B0604020202020204" pitchFamily="34" charset="0"/>
              </a:rPr>
              <a:t>AND</a:t>
            </a:r>
            <a:r>
              <a:rPr lang="en-US" sz="1200" dirty="0">
                <a:ea typeface="Arial" panose="020B0604020202020204" pitchFamily="34" charset="0"/>
              </a:rPr>
              <a:t> a copy of the completed prior evaluation used to support diagnosis; OIDD, DOE, or other evaluation</a:t>
            </a:r>
          </a:p>
          <a:p>
            <a:pPr marL="0" indent="0" algn="ctr">
              <a:buNone/>
            </a:pPr>
            <a:r>
              <a:rPr lang="en-US" sz="1200" dirty="0"/>
              <a:t>Completion of this form, and ensuring the parent/caregiver is given a copy of the form and accompanying documentation,</a:t>
            </a:r>
            <a:r>
              <a:rPr lang="en-US" sz="1200" b="1" dirty="0">
                <a:solidFill>
                  <a:srgbClr val="C00000"/>
                </a:solidFill>
              </a:rPr>
              <a:t> </a:t>
            </a:r>
            <a:r>
              <a:rPr lang="en-US" sz="1200" b="1" dirty="0">
                <a:solidFill>
                  <a:srgbClr val="9D112D"/>
                </a:solidFill>
              </a:rPr>
              <a:t>IS REQUIRED </a:t>
            </a:r>
            <a:r>
              <a:rPr lang="en-US" sz="1200" dirty="0"/>
              <a:t>when confirming or making a diagnosis of ASD and referring to ABA therapy </a:t>
            </a:r>
            <a:endParaRPr lang="en-US" sz="1200" dirty="0">
              <a:solidFill>
                <a:srgbClr val="E27500"/>
              </a:solidFill>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0C904A2E-55C7-3079-D8EA-0D989CBCA6E5}"/>
              </a:ext>
            </a:extLst>
          </p:cNvPr>
          <p:cNvSpPr>
            <a:spLocks noGrp="1"/>
          </p:cNvSpPr>
          <p:nvPr>
            <p:ph type="sldNum" sz="quarter" idx="10"/>
          </p:nvPr>
        </p:nvSpPr>
        <p:spPr/>
        <p:txBody>
          <a:bodyPr/>
          <a:lstStyle/>
          <a:p>
            <a:fld id="{C1640D55-031C-4AD9-A16C-4EFA2F922910}" type="slidenum">
              <a:rPr lang="en-US" smtClean="0"/>
              <a:pPr/>
              <a:t>33</a:t>
            </a:fld>
            <a:endParaRPr lang="en-US"/>
          </a:p>
        </p:txBody>
      </p:sp>
      <p:pic>
        <p:nvPicPr>
          <p:cNvPr id="5" name="Picture 4" descr="A medical form with red writing&#10;&#10;Description automatically generated">
            <a:extLst>
              <a:ext uri="{FF2B5EF4-FFF2-40B4-BE49-F238E27FC236}">
                <a16:creationId xmlns:a16="http://schemas.microsoft.com/office/drawing/2014/main" id="{9629FD5B-3443-8CBC-78CE-8FBF75C5E3C5}"/>
              </a:ext>
            </a:extLst>
          </p:cNvPr>
          <p:cNvPicPr>
            <a:picLocks noChangeAspect="1"/>
          </p:cNvPicPr>
          <p:nvPr/>
        </p:nvPicPr>
        <p:blipFill>
          <a:blip r:embed="rId3"/>
          <a:stretch>
            <a:fillRect/>
          </a:stretch>
        </p:blipFill>
        <p:spPr>
          <a:xfrm>
            <a:off x="231112" y="741987"/>
            <a:ext cx="2849919" cy="4002425"/>
          </a:xfrm>
          <a:prstGeom prst="rect">
            <a:avLst/>
          </a:prstGeom>
        </p:spPr>
      </p:pic>
      <p:pic>
        <p:nvPicPr>
          <p:cNvPr id="7" name="Picture 6" descr="A close-up of a form&#10;&#10;Description automatically generated">
            <a:extLst>
              <a:ext uri="{FF2B5EF4-FFF2-40B4-BE49-F238E27FC236}">
                <a16:creationId xmlns:a16="http://schemas.microsoft.com/office/drawing/2014/main" id="{D10061E2-26DC-1D57-59BC-C551DDF73145}"/>
              </a:ext>
            </a:extLst>
          </p:cNvPr>
          <p:cNvPicPr>
            <a:picLocks noChangeAspect="1"/>
          </p:cNvPicPr>
          <p:nvPr/>
        </p:nvPicPr>
        <p:blipFill>
          <a:blip r:embed="rId4"/>
          <a:stretch>
            <a:fillRect/>
          </a:stretch>
        </p:blipFill>
        <p:spPr>
          <a:xfrm>
            <a:off x="3081031" y="741987"/>
            <a:ext cx="2954171" cy="4002426"/>
          </a:xfrm>
          <a:prstGeom prst="rect">
            <a:avLst/>
          </a:prstGeom>
        </p:spPr>
      </p:pic>
      <p:pic>
        <p:nvPicPr>
          <p:cNvPr id="10" name="Picture 9" descr="A medical form with red writing&#10;&#10;Description automatically generated">
            <a:extLst>
              <a:ext uri="{FF2B5EF4-FFF2-40B4-BE49-F238E27FC236}">
                <a16:creationId xmlns:a16="http://schemas.microsoft.com/office/drawing/2014/main" id="{3D418EF6-2296-4B3F-2DEF-97D86B58A9E0}"/>
              </a:ext>
            </a:extLst>
          </p:cNvPr>
          <p:cNvPicPr>
            <a:picLocks noChangeAspect="1"/>
          </p:cNvPicPr>
          <p:nvPr/>
        </p:nvPicPr>
        <p:blipFill>
          <a:blip r:embed="rId5"/>
          <a:stretch>
            <a:fillRect/>
          </a:stretch>
        </p:blipFill>
        <p:spPr>
          <a:xfrm>
            <a:off x="6100280" y="885053"/>
            <a:ext cx="2812608" cy="2410807"/>
          </a:xfrm>
          <a:prstGeom prst="rect">
            <a:avLst/>
          </a:prstGeom>
        </p:spPr>
      </p:pic>
    </p:spTree>
    <p:extLst>
      <p:ext uri="{BB962C8B-B14F-4D97-AF65-F5344CB8AC3E}">
        <p14:creationId xmlns:p14="http://schemas.microsoft.com/office/powerpoint/2010/main" val="2280805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C828-B73F-1AB3-B7D9-C194B24ACC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096CD8-E8E1-AABF-C24B-853E4F3BD89E}"/>
              </a:ext>
            </a:extLst>
          </p:cNvPr>
          <p:cNvSpPr>
            <a:spLocks noGrp="1"/>
          </p:cNvSpPr>
          <p:nvPr>
            <p:ph type="title"/>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E72C123F-9D20-0818-DA0D-BFCA7013522A}"/>
              </a:ext>
            </a:extLst>
          </p:cNvPr>
          <p:cNvSpPr>
            <a:spLocks noGrp="1"/>
          </p:cNvSpPr>
          <p:nvPr>
            <p:ph sz="quarter" idx="4"/>
          </p:nvPr>
        </p:nvSpPr>
        <p:spPr>
          <a:xfrm>
            <a:off x="0" y="2682559"/>
            <a:ext cx="9144000" cy="1492881"/>
          </a:xfrm>
        </p:spPr>
        <p:txBody>
          <a:bodyPr>
            <a:normAutofit/>
          </a:bodyPr>
          <a:lstStyle/>
          <a:p>
            <a:pPr marL="457200" lvl="1" indent="0" algn="ctr">
              <a:buNone/>
            </a:pPr>
            <a:r>
              <a:rPr lang="en-US" sz="3600" b="1" dirty="0">
                <a:effectLst/>
                <a:ea typeface="Aptos" panose="020B0004020202020204" pitchFamily="34" charset="0"/>
              </a:rPr>
              <a:t>Documenting a MCH Initial Diagnosis</a:t>
            </a:r>
          </a:p>
          <a:p>
            <a:pPr marL="0" marR="0" lvl="0" indent="0" algn="ctr">
              <a:lnSpc>
                <a:spcPct val="112000"/>
              </a:lnSpc>
              <a:spcBef>
                <a:spcPts val="0"/>
              </a:spcBef>
              <a:spcAft>
                <a:spcPts val="0"/>
              </a:spcAft>
              <a:buNone/>
            </a:pPr>
            <a:endParaRPr lang="en-US" b="1"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FA948C42-B6A3-D70D-FADD-D9A0AD4D5469}"/>
              </a:ext>
            </a:extLst>
          </p:cNvPr>
          <p:cNvSpPr>
            <a:spLocks noGrp="1"/>
          </p:cNvSpPr>
          <p:nvPr>
            <p:ph type="sldNum" sz="quarter" idx="10"/>
          </p:nvPr>
        </p:nvSpPr>
        <p:spPr/>
        <p:txBody>
          <a:bodyPr/>
          <a:lstStyle/>
          <a:p>
            <a:fld id="{C1640D55-031C-4AD9-A16C-4EFA2F922910}" type="slidenum">
              <a:rPr lang="en-US" smtClean="0"/>
              <a:pPr/>
              <a:t>34</a:t>
            </a:fld>
            <a:endParaRPr lang="en-US"/>
          </a:p>
        </p:txBody>
      </p:sp>
    </p:spTree>
    <p:extLst>
      <p:ext uri="{BB962C8B-B14F-4D97-AF65-F5344CB8AC3E}">
        <p14:creationId xmlns:p14="http://schemas.microsoft.com/office/powerpoint/2010/main" val="3689317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00E94-A671-3C0E-1915-B4458CB9F0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0C7609-C033-FF2B-35F5-432063354F6C}"/>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D33BD602-FCF0-28C5-2691-748EDA14845A}"/>
              </a:ext>
            </a:extLst>
          </p:cNvPr>
          <p:cNvSpPr>
            <a:spLocks noGrp="1"/>
          </p:cNvSpPr>
          <p:nvPr>
            <p:ph sz="quarter" idx="4"/>
          </p:nvPr>
        </p:nvSpPr>
        <p:spPr>
          <a:xfrm>
            <a:off x="0" y="1045029"/>
            <a:ext cx="3695700" cy="5175018"/>
          </a:xfrm>
        </p:spPr>
        <p:txBody>
          <a:bodyPr vert="horz" lIns="91440" tIns="45720" rIns="91440" bIns="45720" rtlCol="0" anchor="t">
            <a:normAutofit fontScale="92500" lnSpcReduction="10000"/>
          </a:bodyPr>
          <a:lstStyle/>
          <a:p>
            <a:pPr marL="0" indent="0" algn="ctr">
              <a:buNone/>
            </a:pPr>
            <a:r>
              <a:rPr lang="en-US" sz="1900" b="1" dirty="0">
                <a:solidFill>
                  <a:srgbClr val="E27500"/>
                </a:solidFill>
              </a:rPr>
              <a:t>To document initial diagnosis using a secondary autism screener</a:t>
            </a:r>
          </a:p>
          <a:p>
            <a:pPr marL="0" indent="0" algn="ctr">
              <a:buNone/>
            </a:pPr>
            <a:endParaRPr lang="en-US" sz="1800" b="1" dirty="0">
              <a:solidFill>
                <a:srgbClr val="E27500"/>
              </a:solidFill>
            </a:endParaRPr>
          </a:p>
          <a:p>
            <a:r>
              <a:rPr lang="en-US" sz="1600" b="1" i="1" dirty="0"/>
              <a:t>“The Autism Diagnostic Tool for Physician Use in Medical Care Home” serves </a:t>
            </a:r>
            <a:r>
              <a:rPr lang="en-US" sz="1600" dirty="0"/>
              <a:t>as a standard summary of care and guide for expected referrals that physicians should place and/or discuss with the child’s caregiver. It can be used by caregivers, families, or therapists to quickly clarify ASD diagnosis and tools used to support a DSM diagnosis. </a:t>
            </a:r>
          </a:p>
          <a:p>
            <a:r>
              <a:rPr lang="en-US" sz="1600" dirty="0">
                <a:ea typeface="Arial" panose="020B0604020202020204" pitchFamily="34" charset="0"/>
              </a:rPr>
              <a:t>Form </a:t>
            </a:r>
            <a:r>
              <a:rPr lang="en-US" sz="1600" b="1" dirty="0">
                <a:solidFill>
                  <a:srgbClr val="C00000"/>
                </a:solidFill>
                <a:ea typeface="Arial" panose="020B0604020202020204" pitchFamily="34" charset="0"/>
              </a:rPr>
              <a:t>MUST</a:t>
            </a:r>
            <a:r>
              <a:rPr lang="en-US" sz="1600" dirty="0">
                <a:ea typeface="Arial" panose="020B0604020202020204" pitchFamily="34" charset="0"/>
              </a:rPr>
              <a:t> be accompanied by a copy of the clinical note from the medical care home assessment </a:t>
            </a:r>
            <a:r>
              <a:rPr lang="en-US" sz="1600" b="1" dirty="0">
                <a:solidFill>
                  <a:srgbClr val="C00000"/>
                </a:solidFill>
                <a:ea typeface="Arial" panose="020B0604020202020204" pitchFamily="34" charset="0"/>
              </a:rPr>
              <a:t>AND</a:t>
            </a:r>
            <a:r>
              <a:rPr lang="en-US" sz="1600" dirty="0">
                <a:ea typeface="Arial" panose="020B0604020202020204" pitchFamily="34" charset="0"/>
              </a:rPr>
              <a:t> a copy of the completed RITA-T and/or STAT protocol used to support diagnosis.</a:t>
            </a:r>
          </a:p>
          <a:p>
            <a:r>
              <a:rPr lang="en-US" sz="1600" dirty="0"/>
              <a:t>Completion of this form, and ensuring the parent/caregiver is given a copy of the form and accompanying documentation,</a:t>
            </a:r>
            <a:r>
              <a:rPr lang="en-US" sz="1600" b="1" dirty="0">
                <a:solidFill>
                  <a:srgbClr val="C00000"/>
                </a:solidFill>
              </a:rPr>
              <a:t> IS REQUIRED </a:t>
            </a:r>
            <a:r>
              <a:rPr lang="en-US" sz="1600" dirty="0"/>
              <a:t>when confirming or making a diagnosis of ASD and referring to ABA therapy </a:t>
            </a:r>
            <a:endParaRPr lang="en-US" sz="16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AC190CC4-A674-7D4F-B652-646CC4B5F6B2}"/>
              </a:ext>
            </a:extLst>
          </p:cNvPr>
          <p:cNvSpPr>
            <a:spLocks noGrp="1"/>
          </p:cNvSpPr>
          <p:nvPr>
            <p:ph type="sldNum" sz="quarter" idx="10"/>
          </p:nvPr>
        </p:nvSpPr>
        <p:spPr/>
        <p:txBody>
          <a:bodyPr/>
          <a:lstStyle/>
          <a:p>
            <a:fld id="{C1640D55-031C-4AD9-A16C-4EFA2F922910}" type="slidenum">
              <a:rPr lang="en-US" smtClean="0"/>
              <a:pPr/>
              <a:t>35</a:t>
            </a:fld>
            <a:endParaRPr lang="en-US"/>
          </a:p>
        </p:txBody>
      </p:sp>
      <p:pic>
        <p:nvPicPr>
          <p:cNvPr id="6" name="Picture 5" descr="A medical form with red writing&#10;&#10;Description automatically generated">
            <a:extLst>
              <a:ext uri="{FF2B5EF4-FFF2-40B4-BE49-F238E27FC236}">
                <a16:creationId xmlns:a16="http://schemas.microsoft.com/office/drawing/2014/main" id="{35AA1794-702F-55F1-6067-323661224501}"/>
              </a:ext>
            </a:extLst>
          </p:cNvPr>
          <p:cNvPicPr>
            <a:picLocks noChangeAspect="1"/>
          </p:cNvPicPr>
          <p:nvPr/>
        </p:nvPicPr>
        <p:blipFill>
          <a:blip r:embed="rId2"/>
          <a:stretch>
            <a:fillRect/>
          </a:stretch>
        </p:blipFill>
        <p:spPr>
          <a:xfrm>
            <a:off x="4235850" y="94833"/>
            <a:ext cx="4279499" cy="6007203"/>
          </a:xfrm>
          <a:prstGeom prst="rect">
            <a:avLst/>
          </a:prstGeom>
        </p:spPr>
      </p:pic>
    </p:spTree>
    <p:extLst>
      <p:ext uri="{BB962C8B-B14F-4D97-AF65-F5344CB8AC3E}">
        <p14:creationId xmlns:p14="http://schemas.microsoft.com/office/powerpoint/2010/main" val="4104463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B06C-4A29-8D31-58B6-02E5F456DE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23A8A5-AE4B-6EB4-E020-4812E724DD0A}"/>
              </a:ext>
            </a:extLst>
          </p:cNvPr>
          <p:cNvSpPr>
            <a:spLocks noGrp="1"/>
          </p:cNvSpPr>
          <p:nvPr>
            <p:ph type="title"/>
          </p:nvPr>
        </p:nvSpPr>
        <p:spPr>
          <a:xfrm>
            <a:off x="0" y="1"/>
            <a:ext cx="9144000" cy="482320"/>
          </a:xfrm>
        </p:spPr>
        <p:txBody>
          <a:bodyPr>
            <a:noAutofit/>
          </a:bodyPr>
          <a:lstStyle/>
          <a:p>
            <a:r>
              <a:rPr lang="en-US" sz="1600" dirty="0"/>
              <a:t>In Practice</a:t>
            </a:r>
            <a:br>
              <a:rPr lang="en-US" sz="1600" dirty="0"/>
            </a:br>
            <a:r>
              <a:rPr lang="en-US" sz="1600" dirty="0"/>
              <a:t>Using Autism Diagnostic Tool for Physician Use in Medical Care Home</a:t>
            </a:r>
          </a:p>
        </p:txBody>
      </p:sp>
      <p:sp>
        <p:nvSpPr>
          <p:cNvPr id="9" name="Content Placeholder 8">
            <a:extLst>
              <a:ext uri="{FF2B5EF4-FFF2-40B4-BE49-F238E27FC236}">
                <a16:creationId xmlns:a16="http://schemas.microsoft.com/office/drawing/2014/main" id="{BC2151C5-C7D3-E20E-9744-027EFC792E26}"/>
              </a:ext>
            </a:extLst>
          </p:cNvPr>
          <p:cNvSpPr>
            <a:spLocks noGrp="1"/>
          </p:cNvSpPr>
          <p:nvPr>
            <p:ph sz="quarter" idx="4"/>
          </p:nvPr>
        </p:nvSpPr>
        <p:spPr>
          <a:xfrm>
            <a:off x="140677" y="5004079"/>
            <a:ext cx="8862646" cy="1230209"/>
          </a:xfrm>
        </p:spPr>
        <p:txBody>
          <a:bodyPr vert="horz" lIns="91440" tIns="45720" rIns="91440" bIns="45720" rtlCol="0" anchor="t">
            <a:normAutofit fontScale="92500" lnSpcReduction="20000"/>
          </a:bodyPr>
          <a:lstStyle/>
          <a:p>
            <a:pPr marL="0" indent="0" algn="ctr">
              <a:buNone/>
            </a:pPr>
            <a:r>
              <a:rPr lang="en-US" sz="1200" b="1" i="1" dirty="0"/>
              <a:t>“The Autism Diagnostic Tool for Physician Use in Medical Care Home” </a:t>
            </a:r>
            <a:r>
              <a:rPr lang="en-US" sz="1200" dirty="0"/>
              <a:t>is intended to serve as a standard summary of care and guide for expected referrals that physicians should place or discuss with the child’s caregiver. It can be used by caregivers, families, therapists to quickly clarify ASD diagnosis and tools used to support DSM criteria. </a:t>
            </a:r>
          </a:p>
          <a:p>
            <a:pPr marL="0" indent="0" algn="ctr">
              <a:buNone/>
            </a:pPr>
            <a:r>
              <a:rPr lang="en-US" sz="1200" dirty="0">
                <a:ea typeface="Arial" panose="020B0604020202020204" pitchFamily="34" charset="0"/>
              </a:rPr>
              <a:t>Form </a:t>
            </a:r>
            <a:r>
              <a:rPr lang="en-US" sz="1200" b="1" dirty="0">
                <a:solidFill>
                  <a:srgbClr val="9D112D"/>
                </a:solidFill>
                <a:ea typeface="Arial" panose="020B0604020202020204" pitchFamily="34" charset="0"/>
              </a:rPr>
              <a:t>MUST</a:t>
            </a:r>
            <a:r>
              <a:rPr lang="en-US" sz="1200" dirty="0">
                <a:ea typeface="Arial" panose="020B0604020202020204" pitchFamily="34" charset="0"/>
              </a:rPr>
              <a:t> be accompanied by a copy of the clinical note from the medical care home assessment </a:t>
            </a:r>
            <a:r>
              <a:rPr lang="en-US" sz="1200" b="1" dirty="0">
                <a:solidFill>
                  <a:srgbClr val="9D112D"/>
                </a:solidFill>
                <a:ea typeface="Arial" panose="020B0604020202020204" pitchFamily="34" charset="0"/>
              </a:rPr>
              <a:t>AND</a:t>
            </a:r>
            <a:r>
              <a:rPr lang="en-US" sz="1200" dirty="0">
                <a:ea typeface="Arial" panose="020B0604020202020204" pitchFamily="34" charset="0"/>
              </a:rPr>
              <a:t> a copy of the completed prior evaluation used to support diagnosis; OIDD, DOE, or other evaluation</a:t>
            </a:r>
          </a:p>
          <a:p>
            <a:pPr marL="0" indent="0" algn="ctr">
              <a:buNone/>
            </a:pPr>
            <a:r>
              <a:rPr lang="en-US" sz="1200" b="1" dirty="0">
                <a:solidFill>
                  <a:srgbClr val="E27500"/>
                </a:solidFill>
                <a:ea typeface="Arial" panose="020B0604020202020204" pitchFamily="34" charset="0"/>
              </a:rPr>
              <a:t>Form should ALWAYS be accompanied by a copy of the clinical note from the Medical Care Home Assessment AND a copy of the completed prior evaluation used to support diagnosis; BHDD-OIDD, SCDOE, or other evaluation</a:t>
            </a:r>
            <a:endParaRPr lang="en-US" sz="1700" dirty="0">
              <a:solidFill>
                <a:srgbClr val="E2750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A67DAC79-54B5-52A7-6CC2-0EFE6287C999}"/>
              </a:ext>
            </a:extLst>
          </p:cNvPr>
          <p:cNvSpPr>
            <a:spLocks noGrp="1"/>
          </p:cNvSpPr>
          <p:nvPr>
            <p:ph type="sldNum" sz="quarter" idx="10"/>
          </p:nvPr>
        </p:nvSpPr>
        <p:spPr/>
        <p:txBody>
          <a:bodyPr/>
          <a:lstStyle/>
          <a:p>
            <a:fld id="{C1640D55-031C-4AD9-A16C-4EFA2F922910}" type="slidenum">
              <a:rPr lang="en-US" smtClean="0"/>
              <a:pPr/>
              <a:t>36</a:t>
            </a:fld>
            <a:endParaRPr lang="en-US"/>
          </a:p>
        </p:txBody>
      </p:sp>
      <p:pic>
        <p:nvPicPr>
          <p:cNvPr id="7" name="Picture 6" descr="A close-up of a form&#10;&#10;Description automatically generated">
            <a:extLst>
              <a:ext uri="{FF2B5EF4-FFF2-40B4-BE49-F238E27FC236}">
                <a16:creationId xmlns:a16="http://schemas.microsoft.com/office/drawing/2014/main" id="{2CA3F297-F9EE-6FD3-0ADA-D1ACBAB490BF}"/>
              </a:ext>
            </a:extLst>
          </p:cNvPr>
          <p:cNvPicPr>
            <a:picLocks noChangeAspect="1"/>
          </p:cNvPicPr>
          <p:nvPr/>
        </p:nvPicPr>
        <p:blipFill>
          <a:blip r:embed="rId3"/>
          <a:stretch>
            <a:fillRect/>
          </a:stretch>
        </p:blipFill>
        <p:spPr>
          <a:xfrm>
            <a:off x="3081031" y="741987"/>
            <a:ext cx="2954171" cy="4002426"/>
          </a:xfrm>
          <a:prstGeom prst="rect">
            <a:avLst/>
          </a:prstGeom>
        </p:spPr>
      </p:pic>
      <p:pic>
        <p:nvPicPr>
          <p:cNvPr id="10" name="Picture 9" descr="A medical form with red writing&#10;&#10;Description automatically generated">
            <a:extLst>
              <a:ext uri="{FF2B5EF4-FFF2-40B4-BE49-F238E27FC236}">
                <a16:creationId xmlns:a16="http://schemas.microsoft.com/office/drawing/2014/main" id="{1D4EC6BE-85C3-8A1E-AB9B-631941A16ED8}"/>
              </a:ext>
            </a:extLst>
          </p:cNvPr>
          <p:cNvPicPr>
            <a:picLocks noChangeAspect="1"/>
          </p:cNvPicPr>
          <p:nvPr/>
        </p:nvPicPr>
        <p:blipFill>
          <a:blip r:embed="rId4"/>
          <a:stretch>
            <a:fillRect/>
          </a:stretch>
        </p:blipFill>
        <p:spPr>
          <a:xfrm>
            <a:off x="6100280" y="885053"/>
            <a:ext cx="2812608" cy="2410807"/>
          </a:xfrm>
          <a:prstGeom prst="rect">
            <a:avLst/>
          </a:prstGeom>
        </p:spPr>
      </p:pic>
      <p:pic>
        <p:nvPicPr>
          <p:cNvPr id="4" name="Picture 3" descr="A medical form with red writing&#10;&#10;Description automatically generated">
            <a:extLst>
              <a:ext uri="{FF2B5EF4-FFF2-40B4-BE49-F238E27FC236}">
                <a16:creationId xmlns:a16="http://schemas.microsoft.com/office/drawing/2014/main" id="{4FE63C85-0ECD-B762-C5B1-11DAB20F4BDA}"/>
              </a:ext>
            </a:extLst>
          </p:cNvPr>
          <p:cNvPicPr>
            <a:picLocks noChangeAspect="1"/>
          </p:cNvPicPr>
          <p:nvPr/>
        </p:nvPicPr>
        <p:blipFill>
          <a:blip r:embed="rId5"/>
          <a:stretch>
            <a:fillRect/>
          </a:stretch>
        </p:blipFill>
        <p:spPr>
          <a:xfrm>
            <a:off x="73426" y="850796"/>
            <a:ext cx="2942528" cy="4130475"/>
          </a:xfrm>
          <a:prstGeom prst="rect">
            <a:avLst/>
          </a:prstGeom>
        </p:spPr>
      </p:pic>
    </p:spTree>
    <p:extLst>
      <p:ext uri="{BB962C8B-B14F-4D97-AF65-F5344CB8AC3E}">
        <p14:creationId xmlns:p14="http://schemas.microsoft.com/office/powerpoint/2010/main" val="1307594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A3D7F-0C9F-8B22-9E1A-9C102A36E1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BCAA64-20E5-3EC8-2FA3-177219DB7ED1}"/>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597640E1-2B3F-3CDC-086D-9E81F5F18101}"/>
              </a:ext>
            </a:extLst>
          </p:cNvPr>
          <p:cNvSpPr>
            <a:spLocks noGrp="1"/>
          </p:cNvSpPr>
          <p:nvPr>
            <p:ph sz="quarter" idx="4"/>
          </p:nvPr>
        </p:nvSpPr>
        <p:spPr>
          <a:xfrm>
            <a:off x="0" y="1045029"/>
            <a:ext cx="3215473" cy="5175018"/>
          </a:xfrm>
        </p:spPr>
        <p:txBody>
          <a:bodyPr vert="horz" lIns="91440" tIns="45720" rIns="91440" bIns="45720" rtlCol="0" anchor="t">
            <a:normAutofit/>
          </a:bodyPr>
          <a:lstStyle/>
          <a:p>
            <a:pPr marL="0" indent="0" algn="ctr">
              <a:buNone/>
            </a:pPr>
            <a:r>
              <a:rPr lang="en-US" sz="1800" b="1" dirty="0">
                <a:solidFill>
                  <a:srgbClr val="E27500"/>
                </a:solidFill>
                <a:ea typeface="Arial" panose="020B0604020202020204" pitchFamily="34" charset="0"/>
              </a:rPr>
              <a:t>Completed RITA-T Protocol</a:t>
            </a:r>
          </a:p>
          <a:p>
            <a:pPr marL="0" indent="0" algn="ctr">
              <a:buNone/>
            </a:pPr>
            <a:r>
              <a:rPr lang="en-US" sz="1800" b="1" dirty="0">
                <a:solidFill>
                  <a:srgbClr val="E27500"/>
                </a:solidFill>
                <a:ea typeface="Arial" panose="020B0604020202020204" pitchFamily="34" charset="0"/>
              </a:rPr>
              <a:t>High-Risk</a:t>
            </a:r>
            <a:endParaRPr lang="en-US" sz="1800" dirty="0">
              <a:solidFill>
                <a:srgbClr val="E27500"/>
              </a:solidFill>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86BE2BF4-E647-87C5-22C7-DCF95C4A0FAE}"/>
              </a:ext>
            </a:extLst>
          </p:cNvPr>
          <p:cNvSpPr>
            <a:spLocks noGrp="1"/>
          </p:cNvSpPr>
          <p:nvPr>
            <p:ph type="sldNum" sz="quarter" idx="10"/>
          </p:nvPr>
        </p:nvSpPr>
        <p:spPr/>
        <p:txBody>
          <a:bodyPr/>
          <a:lstStyle/>
          <a:p>
            <a:fld id="{C1640D55-031C-4AD9-A16C-4EFA2F922910}" type="slidenum">
              <a:rPr lang="en-US" smtClean="0"/>
              <a:pPr/>
              <a:t>37</a:t>
            </a:fld>
            <a:endParaRPr lang="en-US"/>
          </a:p>
        </p:txBody>
      </p:sp>
      <p:pic>
        <p:nvPicPr>
          <p:cNvPr id="5" name="Picture 4" descr="A paper with text and numbers&#10;&#10;Description automatically generated with medium confidence">
            <a:extLst>
              <a:ext uri="{FF2B5EF4-FFF2-40B4-BE49-F238E27FC236}">
                <a16:creationId xmlns:a16="http://schemas.microsoft.com/office/drawing/2014/main" id="{0CD2ADAE-437E-9BD5-EFD0-709C16193106}"/>
              </a:ext>
            </a:extLst>
          </p:cNvPr>
          <p:cNvPicPr>
            <a:picLocks noChangeAspect="1"/>
          </p:cNvPicPr>
          <p:nvPr/>
        </p:nvPicPr>
        <p:blipFill>
          <a:blip r:embed="rId2"/>
          <a:stretch>
            <a:fillRect/>
          </a:stretch>
        </p:blipFill>
        <p:spPr>
          <a:xfrm>
            <a:off x="4155541" y="143836"/>
            <a:ext cx="4486041" cy="6032951"/>
          </a:xfrm>
          <a:prstGeom prst="rect">
            <a:avLst/>
          </a:prstGeom>
        </p:spPr>
      </p:pic>
    </p:spTree>
    <p:extLst>
      <p:ext uri="{BB962C8B-B14F-4D97-AF65-F5344CB8AC3E}">
        <p14:creationId xmlns:p14="http://schemas.microsoft.com/office/powerpoint/2010/main" val="3562949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A4678-4418-43D6-1296-E964A1072A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F42BA2-2574-D849-B4CE-3609EEE26F13}"/>
              </a:ext>
            </a:extLst>
          </p:cNvPr>
          <p:cNvSpPr>
            <a:spLocks noGrp="1"/>
          </p:cNvSpPr>
          <p:nvPr>
            <p:ph type="title"/>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DC0903F8-C0F8-185A-4F79-FAB78AAB3BC6}"/>
              </a:ext>
            </a:extLst>
          </p:cNvPr>
          <p:cNvSpPr>
            <a:spLocks noGrp="1"/>
          </p:cNvSpPr>
          <p:nvPr>
            <p:ph sz="quarter" idx="4"/>
          </p:nvPr>
        </p:nvSpPr>
        <p:spPr>
          <a:xfrm>
            <a:off x="0" y="2682559"/>
            <a:ext cx="9144000" cy="1492881"/>
          </a:xfrm>
        </p:spPr>
        <p:txBody>
          <a:bodyPr>
            <a:normAutofit/>
          </a:bodyPr>
          <a:lstStyle/>
          <a:p>
            <a:pPr marL="457200" lvl="1" indent="0" algn="ctr">
              <a:buNone/>
            </a:pPr>
            <a:r>
              <a:rPr lang="en-US" sz="3600" b="1" dirty="0">
                <a:effectLst/>
                <a:ea typeface="Aptos" panose="020B0004020202020204" pitchFamily="34" charset="0"/>
              </a:rPr>
              <a:t>Documenting Presumptive Eligibility for ABA Therapy</a:t>
            </a:r>
          </a:p>
          <a:p>
            <a:pPr marL="0" marR="0" lvl="0" indent="0" algn="ctr">
              <a:lnSpc>
                <a:spcPct val="112000"/>
              </a:lnSpc>
              <a:spcBef>
                <a:spcPts val="0"/>
              </a:spcBef>
              <a:spcAft>
                <a:spcPts val="0"/>
              </a:spcAft>
              <a:buNone/>
            </a:pPr>
            <a:endParaRPr lang="en-US" b="1" dirty="0">
              <a:effectLst/>
              <a:ea typeface="Aptos" panose="020B0004020202020204" pitchFamily="34" charset="0"/>
            </a:endParaRPr>
          </a:p>
        </p:txBody>
      </p:sp>
      <p:sp>
        <p:nvSpPr>
          <p:cNvPr id="2" name="Slide Number Placeholder 1">
            <a:extLst>
              <a:ext uri="{FF2B5EF4-FFF2-40B4-BE49-F238E27FC236}">
                <a16:creationId xmlns:a16="http://schemas.microsoft.com/office/drawing/2014/main" id="{A4C888CE-EEEE-03E6-235B-4BF190B9B8D8}"/>
              </a:ext>
            </a:extLst>
          </p:cNvPr>
          <p:cNvSpPr>
            <a:spLocks noGrp="1"/>
          </p:cNvSpPr>
          <p:nvPr>
            <p:ph type="sldNum" sz="quarter" idx="10"/>
          </p:nvPr>
        </p:nvSpPr>
        <p:spPr/>
        <p:txBody>
          <a:bodyPr/>
          <a:lstStyle/>
          <a:p>
            <a:fld id="{C1640D55-031C-4AD9-A16C-4EFA2F922910}" type="slidenum">
              <a:rPr lang="en-US" smtClean="0"/>
              <a:pPr/>
              <a:t>38</a:t>
            </a:fld>
            <a:endParaRPr lang="en-US"/>
          </a:p>
        </p:txBody>
      </p:sp>
    </p:spTree>
    <p:extLst>
      <p:ext uri="{BB962C8B-B14F-4D97-AF65-F5344CB8AC3E}">
        <p14:creationId xmlns:p14="http://schemas.microsoft.com/office/powerpoint/2010/main" val="2784784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6A26C-75E0-42F7-CCA8-F8C7B99EC54B}"/>
            </a:ext>
          </a:extLst>
        </p:cNvPr>
        <p:cNvGrpSpPr/>
        <p:nvPr/>
      </p:nvGrpSpPr>
      <p:grpSpPr>
        <a:xfrm>
          <a:off x="0" y="0"/>
          <a:ext cx="0" cy="0"/>
          <a:chOff x="0" y="0"/>
          <a:chExt cx="0" cy="0"/>
        </a:xfrm>
      </p:grpSpPr>
      <p:pic>
        <p:nvPicPr>
          <p:cNvPr id="5" name="Picture 4" descr="A close-up of a medical form&#10;&#10;Description automatically generated">
            <a:extLst>
              <a:ext uri="{FF2B5EF4-FFF2-40B4-BE49-F238E27FC236}">
                <a16:creationId xmlns:a16="http://schemas.microsoft.com/office/drawing/2014/main" id="{99B90516-3211-7437-D7FA-826F398CD4E1}"/>
              </a:ext>
            </a:extLst>
          </p:cNvPr>
          <p:cNvPicPr>
            <a:picLocks noChangeAspect="1"/>
          </p:cNvPicPr>
          <p:nvPr/>
        </p:nvPicPr>
        <p:blipFill>
          <a:blip r:embed="rId2"/>
          <a:stretch>
            <a:fillRect/>
          </a:stretch>
        </p:blipFill>
        <p:spPr>
          <a:xfrm>
            <a:off x="4137434" y="177"/>
            <a:ext cx="4377916" cy="6129083"/>
          </a:xfrm>
          <a:prstGeom prst="rect">
            <a:avLst/>
          </a:prstGeom>
        </p:spPr>
      </p:pic>
      <p:sp>
        <p:nvSpPr>
          <p:cNvPr id="3" name="Title 2">
            <a:extLst>
              <a:ext uri="{FF2B5EF4-FFF2-40B4-BE49-F238E27FC236}">
                <a16:creationId xmlns:a16="http://schemas.microsoft.com/office/drawing/2014/main" id="{23174E21-75E4-E461-3719-F3E45EB78C1D}"/>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4F33A6CC-43D4-F5F6-5727-65291EDEE1D7}"/>
              </a:ext>
            </a:extLst>
          </p:cNvPr>
          <p:cNvSpPr>
            <a:spLocks noGrp="1"/>
          </p:cNvSpPr>
          <p:nvPr>
            <p:ph sz="quarter" idx="4"/>
          </p:nvPr>
        </p:nvSpPr>
        <p:spPr>
          <a:xfrm>
            <a:off x="279918" y="1045029"/>
            <a:ext cx="3672957" cy="5175018"/>
          </a:xfrm>
        </p:spPr>
        <p:txBody>
          <a:bodyPr vert="horz" lIns="91440" tIns="45720" rIns="91440" bIns="45720" rtlCol="0" anchor="t">
            <a:normAutofit fontScale="62500" lnSpcReduction="20000"/>
          </a:bodyPr>
          <a:lstStyle/>
          <a:p>
            <a:pPr marL="0" indent="0" algn="ctr">
              <a:buNone/>
            </a:pPr>
            <a:r>
              <a:rPr lang="en-US" sz="2600" b="1" dirty="0">
                <a:solidFill>
                  <a:srgbClr val="E27500"/>
                </a:solidFill>
              </a:rPr>
              <a:t>To document presumptive eligibility for ABA therapy</a:t>
            </a:r>
          </a:p>
          <a:p>
            <a:pPr marL="0" indent="0" algn="ctr">
              <a:buNone/>
            </a:pPr>
            <a:endParaRPr lang="en-US" sz="2600" b="1" dirty="0">
              <a:solidFill>
                <a:srgbClr val="E27500"/>
              </a:solidFill>
            </a:endParaRPr>
          </a:p>
          <a:p>
            <a:r>
              <a:rPr lang="en-US" sz="2600" b="1" i="1" dirty="0"/>
              <a:t>“The Presumptive Eligibility Tool for Physician Use in Medical Care Home” serves </a:t>
            </a:r>
            <a:r>
              <a:rPr lang="en-US" sz="2600" dirty="0"/>
              <a:t>as a standard summary of care guide for expected referrals that physicians should place and/or discuss with the child’s caregiver. It can be used by caregivers, families, or therapists to quickly clarify ASD risk and tools used to support referral to ABA therapy</a:t>
            </a:r>
          </a:p>
          <a:p>
            <a:r>
              <a:rPr lang="en-US" sz="2600" dirty="0">
                <a:ea typeface="Arial" panose="020B0604020202020204" pitchFamily="34" charset="0"/>
              </a:rPr>
              <a:t>Form </a:t>
            </a:r>
            <a:r>
              <a:rPr lang="en-US" sz="2600" b="1" dirty="0">
                <a:solidFill>
                  <a:srgbClr val="9D112D"/>
                </a:solidFill>
                <a:ea typeface="Arial" panose="020B0604020202020204" pitchFamily="34" charset="0"/>
              </a:rPr>
              <a:t>MUST</a:t>
            </a:r>
            <a:r>
              <a:rPr lang="en-US" sz="2600" dirty="0">
                <a:ea typeface="Arial" panose="020B0604020202020204" pitchFamily="34" charset="0"/>
              </a:rPr>
              <a:t> be accompanied by a copy of the clinical note from the presumptive eligibility assessment </a:t>
            </a:r>
            <a:r>
              <a:rPr lang="en-US" sz="2600" b="1" dirty="0">
                <a:solidFill>
                  <a:srgbClr val="9D112D"/>
                </a:solidFill>
                <a:ea typeface="Arial" panose="020B0604020202020204" pitchFamily="34" charset="0"/>
              </a:rPr>
              <a:t>AND</a:t>
            </a:r>
            <a:r>
              <a:rPr lang="en-US" sz="2600" dirty="0">
                <a:ea typeface="Arial" panose="020B0604020202020204" pitchFamily="34" charset="0"/>
              </a:rPr>
              <a:t> a copy of the completed RITA-T protocol used to support eligibility.</a:t>
            </a:r>
          </a:p>
          <a:p>
            <a:r>
              <a:rPr lang="en-US" sz="2600" dirty="0"/>
              <a:t>Completion of this form, and ensuring the parent/caregiver is given a copy of the form and accompanying documentation,</a:t>
            </a:r>
            <a:r>
              <a:rPr lang="en-US" sz="2600" b="1" dirty="0">
                <a:solidFill>
                  <a:srgbClr val="C00000"/>
                </a:solidFill>
              </a:rPr>
              <a:t> </a:t>
            </a:r>
            <a:r>
              <a:rPr lang="en-US" sz="2600" b="1" dirty="0">
                <a:solidFill>
                  <a:srgbClr val="9D112D"/>
                </a:solidFill>
              </a:rPr>
              <a:t>IS REQUIRED </a:t>
            </a:r>
            <a:r>
              <a:rPr lang="en-US" sz="2600" dirty="0"/>
              <a:t>when referring to ABA therapy </a:t>
            </a:r>
            <a:endParaRPr lang="en-US" sz="26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942001B0-56D3-194E-2FA4-28B76430420F}"/>
              </a:ext>
            </a:extLst>
          </p:cNvPr>
          <p:cNvSpPr>
            <a:spLocks noGrp="1"/>
          </p:cNvSpPr>
          <p:nvPr>
            <p:ph type="sldNum" sz="quarter" idx="10"/>
          </p:nvPr>
        </p:nvSpPr>
        <p:spPr/>
        <p:txBody>
          <a:bodyPr/>
          <a:lstStyle/>
          <a:p>
            <a:fld id="{C1640D55-031C-4AD9-A16C-4EFA2F922910}" type="slidenum">
              <a:rPr lang="en-US" smtClean="0"/>
              <a:pPr/>
              <a:t>39</a:t>
            </a:fld>
            <a:endParaRPr lang="en-US"/>
          </a:p>
        </p:txBody>
      </p:sp>
    </p:spTree>
    <p:extLst>
      <p:ext uri="{BB962C8B-B14F-4D97-AF65-F5344CB8AC3E}">
        <p14:creationId xmlns:p14="http://schemas.microsoft.com/office/powerpoint/2010/main" val="131511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F2D9D-4391-4348-C59B-480672FF21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497C15-2B20-1F09-20AC-B0DFD68596DD}"/>
              </a:ext>
            </a:extLst>
          </p:cNvPr>
          <p:cNvSpPr>
            <a:spLocks noGrp="1"/>
          </p:cNvSpPr>
          <p:nvPr>
            <p:ph type="title"/>
          </p:nvPr>
        </p:nvSpPr>
        <p:spPr>
          <a:xfrm>
            <a:off x="0" y="0"/>
            <a:ext cx="9144000" cy="850392"/>
          </a:xfrm>
        </p:spPr>
        <p:txBody>
          <a:bodyPr/>
          <a:lstStyle/>
          <a:p>
            <a:r>
              <a:rPr lang="en-US" dirty="0">
                <a:cs typeface="Calibri"/>
              </a:rPr>
              <a:t>Objectives</a:t>
            </a:r>
            <a:endParaRPr lang="en-US" dirty="0"/>
          </a:p>
        </p:txBody>
      </p:sp>
      <p:sp>
        <p:nvSpPr>
          <p:cNvPr id="2" name="Content Placeholder 1">
            <a:extLst>
              <a:ext uri="{FF2B5EF4-FFF2-40B4-BE49-F238E27FC236}">
                <a16:creationId xmlns:a16="http://schemas.microsoft.com/office/drawing/2014/main" id="{67382C22-D5B8-779A-CE86-AD9EB736B3EC}"/>
              </a:ext>
            </a:extLst>
          </p:cNvPr>
          <p:cNvSpPr>
            <a:spLocks noGrp="1"/>
          </p:cNvSpPr>
          <p:nvPr>
            <p:ph idx="1"/>
          </p:nvPr>
        </p:nvSpPr>
        <p:spPr>
          <a:xfrm>
            <a:off x="589788" y="1019556"/>
            <a:ext cx="7964424" cy="4818888"/>
          </a:xfrm>
        </p:spPr>
        <p:txBody>
          <a:bodyPr vert="horz" lIns="91440" tIns="45720" rIns="91440" bIns="45720" rtlCol="0" anchor="t">
            <a:normAutofit/>
          </a:bodyPr>
          <a:lstStyle/>
          <a:p>
            <a:pPr marL="0" indent="0">
              <a:lnSpc>
                <a:spcPct val="100000"/>
              </a:lnSpc>
              <a:spcBef>
                <a:spcPts val="0"/>
              </a:spcBef>
              <a:buNone/>
            </a:pPr>
            <a:endParaRPr lang="en-US" sz="1800" dirty="0">
              <a:solidFill>
                <a:schemeClr val="accent1">
                  <a:lumMod val="50000"/>
                </a:schemeClr>
              </a:solidFill>
              <a:ea typeface="Times New Roman" panose="02020603050405020304" pitchFamily="18" charset="0"/>
              <a:cs typeface="Calibri"/>
            </a:endParaRPr>
          </a:p>
          <a:p>
            <a:pPr marL="342900" indent="-342900">
              <a:buAutoNum type="arabicPeriod"/>
            </a:pPr>
            <a:r>
              <a:rPr lang="en-US" sz="2400" dirty="0"/>
              <a:t>To differentiate the three pathways that can be used to determine medical necessity for ASD services</a:t>
            </a:r>
          </a:p>
          <a:p>
            <a:pPr marL="914400" lvl="1" indent="-457200">
              <a:buSzPct val="100000"/>
              <a:buFont typeface="+mj-lt"/>
              <a:buAutoNum type="arabicPeriod"/>
            </a:pPr>
            <a:r>
              <a:rPr lang="en-US" sz="2400" dirty="0">
                <a:solidFill>
                  <a:srgbClr val="004875"/>
                </a:solidFill>
                <a:ea typeface="Calibri"/>
                <a:cs typeface="Calibri"/>
              </a:rPr>
              <a:t>Comprehensive Diagnostic Assessment (CDA)</a:t>
            </a:r>
          </a:p>
          <a:p>
            <a:pPr marL="914400" lvl="1" indent="-457200">
              <a:buSzPct val="100000"/>
              <a:buFont typeface="+mj-lt"/>
              <a:buAutoNum type="arabicPeriod"/>
            </a:pPr>
            <a:r>
              <a:rPr lang="en-US" dirty="0">
                <a:effectLst/>
                <a:ea typeface="Aptos" panose="020B0004020202020204" pitchFamily="34" charset="0"/>
              </a:rPr>
              <a:t>Medical-care-home autism assessment (MCH)</a:t>
            </a:r>
          </a:p>
          <a:p>
            <a:pPr marL="914400" lvl="1" indent="-457200">
              <a:buSzPct val="100000"/>
              <a:buFont typeface="+mj-lt"/>
              <a:buAutoNum type="arabicPeriod"/>
            </a:pPr>
            <a:r>
              <a:rPr lang="en-US" dirty="0">
                <a:effectLst/>
                <a:ea typeface="Aptos" panose="020B0004020202020204" pitchFamily="34" charset="0"/>
              </a:rPr>
              <a:t>Presumptive eligibility assessment for ABA Therapy</a:t>
            </a:r>
          </a:p>
          <a:p>
            <a:pPr marL="457200" lvl="1" indent="0">
              <a:buNone/>
            </a:pPr>
            <a:endParaRPr lang="en-US" dirty="0">
              <a:ea typeface="Aptos" panose="020B0004020202020204" pitchFamily="34" charset="0"/>
            </a:endParaRPr>
          </a:p>
          <a:p>
            <a:pPr marL="342900" indent="-342900">
              <a:buFont typeface="Arial" panose="020B0604020202020204" pitchFamily="34" charset="0"/>
              <a:buAutoNum type="arabicPeriod"/>
            </a:pPr>
            <a:r>
              <a:rPr lang="en-US" sz="2400" dirty="0"/>
              <a:t>Clarify documentation requirements to support a valid diagnosis of ASD and eligibility for ABA therapy</a:t>
            </a:r>
          </a:p>
          <a:p>
            <a:pPr marL="342900" indent="-342900">
              <a:buFont typeface="Arial" panose="020B0604020202020204" pitchFamily="34" charset="0"/>
              <a:buAutoNum type="arabicPeriod"/>
            </a:pPr>
            <a:endParaRPr lang="en-US" sz="2400" dirty="0"/>
          </a:p>
        </p:txBody>
      </p:sp>
      <p:sp>
        <p:nvSpPr>
          <p:cNvPr id="4" name="Slide Number Placeholder 3">
            <a:extLst>
              <a:ext uri="{FF2B5EF4-FFF2-40B4-BE49-F238E27FC236}">
                <a16:creationId xmlns:a16="http://schemas.microsoft.com/office/drawing/2014/main" id="{B0950645-446E-16F6-5CA5-A3485057F885}"/>
              </a:ext>
            </a:extLst>
          </p:cNvPr>
          <p:cNvSpPr>
            <a:spLocks noGrp="1"/>
          </p:cNvSpPr>
          <p:nvPr>
            <p:ph type="sldNum" sz="quarter" idx="10"/>
          </p:nvPr>
        </p:nvSpPr>
        <p:spPr/>
        <p:txBody>
          <a:bodyPr/>
          <a:lstStyle/>
          <a:p>
            <a:fld id="{C1640D55-031C-4AD9-A16C-4EFA2F922910}" type="slidenum">
              <a:rPr lang="en-US" smtClean="0"/>
              <a:pPr/>
              <a:t>4</a:t>
            </a:fld>
            <a:endParaRPr lang="en-US"/>
          </a:p>
        </p:txBody>
      </p:sp>
    </p:spTree>
    <p:extLst>
      <p:ext uri="{BB962C8B-B14F-4D97-AF65-F5344CB8AC3E}">
        <p14:creationId xmlns:p14="http://schemas.microsoft.com/office/powerpoint/2010/main" val="179332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7560E-4DEF-5A37-DDEA-7AD03609F1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64035C-71CC-C257-A25D-5C10CC000483}"/>
              </a:ext>
            </a:extLst>
          </p:cNvPr>
          <p:cNvSpPr>
            <a:spLocks noGrp="1"/>
          </p:cNvSpPr>
          <p:nvPr>
            <p:ph type="title"/>
          </p:nvPr>
        </p:nvSpPr>
        <p:spPr>
          <a:xfrm>
            <a:off x="0" y="1"/>
            <a:ext cx="3215473" cy="849854"/>
          </a:xfrm>
        </p:spPr>
        <p:txBody>
          <a:bodyPr>
            <a:normAutofit/>
          </a:bodyPr>
          <a:lstStyle/>
          <a:p>
            <a:r>
              <a:rPr lang="en-US" dirty="0"/>
              <a:t>In Practice </a:t>
            </a:r>
          </a:p>
        </p:txBody>
      </p:sp>
      <p:sp>
        <p:nvSpPr>
          <p:cNvPr id="9" name="Content Placeholder 8">
            <a:extLst>
              <a:ext uri="{FF2B5EF4-FFF2-40B4-BE49-F238E27FC236}">
                <a16:creationId xmlns:a16="http://schemas.microsoft.com/office/drawing/2014/main" id="{05957F70-A0C3-5F1D-D66D-55D7BA8AAB7A}"/>
              </a:ext>
            </a:extLst>
          </p:cNvPr>
          <p:cNvSpPr>
            <a:spLocks noGrp="1"/>
          </p:cNvSpPr>
          <p:nvPr>
            <p:ph sz="quarter" idx="4"/>
          </p:nvPr>
        </p:nvSpPr>
        <p:spPr>
          <a:xfrm>
            <a:off x="0" y="1045029"/>
            <a:ext cx="3215473" cy="5175018"/>
          </a:xfrm>
        </p:spPr>
        <p:txBody>
          <a:bodyPr vert="horz" lIns="91440" tIns="45720" rIns="91440" bIns="45720" rtlCol="0" anchor="t">
            <a:normAutofit/>
          </a:bodyPr>
          <a:lstStyle/>
          <a:p>
            <a:pPr marL="0" indent="0" algn="ctr">
              <a:buNone/>
            </a:pPr>
            <a:r>
              <a:rPr lang="en-US" sz="1800" b="1" dirty="0">
                <a:solidFill>
                  <a:srgbClr val="E27500"/>
                </a:solidFill>
                <a:ea typeface="Arial" panose="020B0604020202020204" pitchFamily="34" charset="0"/>
              </a:rPr>
              <a:t>Completed RITA-T Protocol</a:t>
            </a:r>
          </a:p>
          <a:p>
            <a:pPr marL="0" indent="0" algn="ctr">
              <a:buNone/>
            </a:pPr>
            <a:r>
              <a:rPr lang="en-US" sz="1800" b="1" dirty="0">
                <a:solidFill>
                  <a:srgbClr val="E27500"/>
                </a:solidFill>
                <a:ea typeface="Arial" panose="020B0604020202020204" pitchFamily="34" charset="0"/>
              </a:rPr>
              <a:t>High-Risk</a:t>
            </a:r>
            <a:endParaRPr lang="en-US" sz="1800" dirty="0">
              <a:solidFill>
                <a:srgbClr val="E27500"/>
              </a:solidFill>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230D94C1-599F-319F-B86D-95F64EA66284}"/>
              </a:ext>
            </a:extLst>
          </p:cNvPr>
          <p:cNvSpPr>
            <a:spLocks noGrp="1"/>
          </p:cNvSpPr>
          <p:nvPr>
            <p:ph type="sldNum" sz="quarter" idx="10"/>
          </p:nvPr>
        </p:nvSpPr>
        <p:spPr/>
        <p:txBody>
          <a:bodyPr/>
          <a:lstStyle/>
          <a:p>
            <a:fld id="{C1640D55-031C-4AD9-A16C-4EFA2F922910}" type="slidenum">
              <a:rPr lang="en-US" smtClean="0"/>
              <a:pPr/>
              <a:t>40</a:t>
            </a:fld>
            <a:endParaRPr lang="en-US"/>
          </a:p>
        </p:txBody>
      </p:sp>
      <p:pic>
        <p:nvPicPr>
          <p:cNvPr id="5" name="Picture 4" descr="A paper with text and numbers&#10;&#10;Description automatically generated with medium confidence">
            <a:extLst>
              <a:ext uri="{FF2B5EF4-FFF2-40B4-BE49-F238E27FC236}">
                <a16:creationId xmlns:a16="http://schemas.microsoft.com/office/drawing/2014/main" id="{7274FDF3-393B-E707-F397-AB0624899757}"/>
              </a:ext>
            </a:extLst>
          </p:cNvPr>
          <p:cNvPicPr>
            <a:picLocks noChangeAspect="1"/>
          </p:cNvPicPr>
          <p:nvPr/>
        </p:nvPicPr>
        <p:blipFill>
          <a:blip r:embed="rId2"/>
          <a:stretch>
            <a:fillRect/>
          </a:stretch>
        </p:blipFill>
        <p:spPr>
          <a:xfrm>
            <a:off x="4155541" y="143836"/>
            <a:ext cx="4486041" cy="6032951"/>
          </a:xfrm>
          <a:prstGeom prst="rect">
            <a:avLst/>
          </a:prstGeom>
        </p:spPr>
      </p:pic>
    </p:spTree>
    <p:extLst>
      <p:ext uri="{BB962C8B-B14F-4D97-AF65-F5344CB8AC3E}">
        <p14:creationId xmlns:p14="http://schemas.microsoft.com/office/powerpoint/2010/main" val="1772331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F08C3-C70D-3423-D79D-4DEA490554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556014-853E-DCFD-32BA-B506ED8FA14B}"/>
              </a:ext>
            </a:extLst>
          </p:cNvPr>
          <p:cNvSpPr>
            <a:spLocks noGrp="1"/>
          </p:cNvSpPr>
          <p:nvPr>
            <p:ph type="title"/>
          </p:nvPr>
        </p:nvSpPr>
        <p:spPr/>
        <p:txBody>
          <a:bodyPr>
            <a:normAutofit/>
          </a:bodyPr>
          <a:lstStyle/>
          <a:p>
            <a:r>
              <a:rPr lang="en-US" dirty="0"/>
              <a:t>Documentation Expectations for ABA Providers</a:t>
            </a:r>
          </a:p>
        </p:txBody>
      </p:sp>
      <p:sp>
        <p:nvSpPr>
          <p:cNvPr id="2" name="Slide Number Placeholder 1">
            <a:extLst>
              <a:ext uri="{FF2B5EF4-FFF2-40B4-BE49-F238E27FC236}">
                <a16:creationId xmlns:a16="http://schemas.microsoft.com/office/drawing/2014/main" id="{7435D22A-0894-1244-419C-E3BC8C21D4A7}"/>
              </a:ext>
            </a:extLst>
          </p:cNvPr>
          <p:cNvSpPr>
            <a:spLocks noGrp="1"/>
          </p:cNvSpPr>
          <p:nvPr>
            <p:ph type="sldNum" sz="quarter" idx="10"/>
          </p:nvPr>
        </p:nvSpPr>
        <p:spPr/>
        <p:txBody>
          <a:bodyPr/>
          <a:lstStyle/>
          <a:p>
            <a:fld id="{C1640D55-031C-4AD9-A16C-4EFA2F922910}" type="slidenum">
              <a:rPr lang="en-US" smtClean="0"/>
              <a:pPr/>
              <a:t>41</a:t>
            </a:fld>
            <a:endParaRPr lang="en-US"/>
          </a:p>
        </p:txBody>
      </p:sp>
      <p:graphicFrame>
        <p:nvGraphicFramePr>
          <p:cNvPr id="7" name="Table 6">
            <a:extLst>
              <a:ext uri="{FF2B5EF4-FFF2-40B4-BE49-F238E27FC236}">
                <a16:creationId xmlns:a16="http://schemas.microsoft.com/office/drawing/2014/main" id="{218940A9-91CB-5B77-35D2-2D2903AC4452}"/>
              </a:ext>
            </a:extLst>
          </p:cNvPr>
          <p:cNvGraphicFramePr>
            <a:graphicFrameLocks noGrp="1"/>
          </p:cNvGraphicFramePr>
          <p:nvPr>
            <p:extLst>
              <p:ext uri="{D42A27DB-BD31-4B8C-83A1-F6EECF244321}">
                <p14:modId xmlns:p14="http://schemas.microsoft.com/office/powerpoint/2010/main" val="1848102379"/>
              </p:ext>
            </p:extLst>
          </p:nvPr>
        </p:nvGraphicFramePr>
        <p:xfrm>
          <a:off x="186816" y="849855"/>
          <a:ext cx="8770368" cy="5223031"/>
        </p:xfrm>
        <a:graphic>
          <a:graphicData uri="http://schemas.openxmlformats.org/drawingml/2006/table">
            <a:tbl>
              <a:tblPr firstRow="1" bandRow="1"/>
              <a:tblGrid>
                <a:gridCol w="8770368">
                  <a:extLst>
                    <a:ext uri="{9D8B030D-6E8A-4147-A177-3AD203B41FA5}">
                      <a16:colId xmlns:a16="http://schemas.microsoft.com/office/drawing/2014/main" val="1350846214"/>
                    </a:ext>
                  </a:extLst>
                </a:gridCol>
              </a:tblGrid>
              <a:tr h="259913">
                <a:tc>
                  <a:txBody>
                    <a:bodyPr/>
                    <a:lstStyle/>
                    <a:p>
                      <a:pPr marL="0" marR="0" algn="ctr">
                        <a:lnSpc>
                          <a:spcPct val="107000"/>
                        </a:lnSpc>
                        <a:spcBef>
                          <a:spcPts val="0"/>
                        </a:spcBef>
                        <a:spcAft>
                          <a:spcPts val="0"/>
                        </a:spcAft>
                      </a:pPr>
                      <a:r>
                        <a:rPr lang="en-US" sz="1600" b="1" dirty="0">
                          <a:solidFill>
                            <a:schemeClr val="bg1"/>
                          </a:solidFill>
                          <a:effectLst/>
                          <a:highlight>
                            <a:srgbClr val="7993B7"/>
                          </a:highlight>
                          <a:latin typeface="Calibri" panose="020F0502020204030204" pitchFamily="34" charset="0"/>
                          <a:ea typeface="Calibri" panose="020F0502020204030204" pitchFamily="34" charset="0"/>
                          <a:cs typeface="Calibri" panose="020F0502020204030204" pitchFamily="34" charset="0"/>
                        </a:rPr>
                        <a:t>Policy as of 9/1/2025</a:t>
                      </a:r>
                      <a:endParaRPr lang="en-US" sz="1600" dirty="0">
                        <a:solidFill>
                          <a:schemeClr val="bg1"/>
                        </a:solidFill>
                        <a:effectLst/>
                        <a:highlight>
                          <a:srgbClr val="7993B7"/>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993B7"/>
                      </a:solidFill>
                      <a:prstDash val="solid"/>
                      <a:round/>
                      <a:headEnd type="none" w="med" len="med"/>
                      <a:tailEnd type="none" w="med" len="med"/>
                    </a:lnR>
                    <a:lnT w="12700" cap="flat" cmpd="sng" algn="ctr">
                      <a:solidFill>
                        <a:srgbClr val="7993B7"/>
                      </a:solidFill>
                      <a:prstDash val="solid"/>
                      <a:round/>
                      <a:headEnd type="none" w="med" len="med"/>
                      <a:tailEnd type="none" w="med" len="med"/>
                    </a:lnT>
                    <a:lnB w="12700" cap="flat" cmpd="sng" algn="ctr">
                      <a:solidFill>
                        <a:srgbClr val="7993B7"/>
                      </a:solidFill>
                      <a:prstDash val="solid"/>
                      <a:round/>
                      <a:headEnd type="none" w="med" len="med"/>
                      <a:tailEnd type="none" w="med" len="med"/>
                    </a:lnB>
                    <a:solidFill>
                      <a:srgbClr val="7993B7"/>
                    </a:solidFill>
                  </a:tcPr>
                </a:tc>
                <a:extLst>
                  <a:ext uri="{0D108BD9-81ED-4DB2-BD59-A6C34878D82A}">
                    <a16:rowId xmlns:a16="http://schemas.microsoft.com/office/drawing/2014/main" val="2982744394"/>
                  </a:ext>
                </a:extLst>
              </a:tr>
              <a:tr h="1352112">
                <a:tc>
                  <a:txBody>
                    <a:bodyPr/>
                    <a:lstStyle/>
                    <a:p>
                      <a:pPr marL="0" marR="0" lvl="0" indent="0" algn="ctr">
                        <a:lnSpc>
                          <a:spcPct val="107000"/>
                        </a:lnSpc>
                        <a:spcBef>
                          <a:spcPts val="0"/>
                        </a:spcBef>
                        <a:spcAft>
                          <a:spcPts val="0"/>
                        </a:spcAft>
                        <a:buFont typeface="+mj-lt"/>
                        <a:buNone/>
                      </a:pPr>
                      <a:r>
                        <a:rPr lang="en-US" sz="1600" b="1" dirty="0">
                          <a:solidFill>
                            <a:srgbClr val="E275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Comprehensive Diagnostic Assessment </a:t>
                      </a:r>
                    </a:p>
                    <a:p>
                      <a:pPr marL="0" marR="0" lvl="0" indent="0" algn="l">
                        <a:lnSpc>
                          <a:spcPct val="107000"/>
                        </a:lnSpc>
                        <a:spcBef>
                          <a:spcPts val="0"/>
                        </a:spcBef>
                        <a:spcAft>
                          <a:spcPts val="0"/>
                        </a:spcAft>
                        <a:buFont typeface="+mj-lt"/>
                        <a:buNone/>
                      </a:pPr>
                      <a:r>
                        <a:rPr lang="en-US" sz="1200" b="1" dirty="0">
                          <a:solidFill>
                            <a:srgbClr val="004875"/>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A CDA is considered valid for all ASD services, including ABA Therapy, when the member has a comprehensive formal report that indicates the assessment was </a:t>
                      </a:r>
                      <a:r>
                        <a:rPr lang="en-US" sz="1200" b="0" dirty="0">
                          <a:solidFill>
                            <a:srgbClr val="004875"/>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completed in-person, directly by a physician/psychologist/LPES licensed in South Carolina, who directly administered the ADOS/ADI-R/CARS-ST/CARS-HF* and a cognitive or developmental measure*, completed a DSM checklist with severity levels, and gave a diagnosis of ASD represented by F84.0 ICD-10 Code. </a:t>
                      </a:r>
                    </a:p>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200" b="1" dirty="0">
                          <a:solidFill>
                            <a:srgbClr val="C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*Measures from valid prior confirmatory evaluations must be used in lieu of administering new/additional measures.</a:t>
                      </a:r>
                    </a:p>
                  </a:txBody>
                  <a:tcPr marL="68580" marR="68580" marT="0" marB="0">
                    <a:lnL w="12700" cap="flat" cmpd="sng" algn="ctr">
                      <a:solidFill>
                        <a:srgbClr val="AEBED3"/>
                      </a:solidFill>
                      <a:prstDash val="solid"/>
                      <a:round/>
                      <a:headEnd type="none" w="med" len="med"/>
                      <a:tailEnd type="none" w="med" len="med"/>
                    </a:lnL>
                    <a:lnR w="12700" cap="flat" cmpd="sng" algn="ctr">
                      <a:solidFill>
                        <a:srgbClr val="AEBED3"/>
                      </a:solidFill>
                      <a:prstDash val="solid"/>
                      <a:round/>
                      <a:headEnd type="none" w="med" len="med"/>
                      <a:tailEnd type="none" w="med" len="med"/>
                    </a:lnR>
                    <a:lnT w="12700" cap="flat" cmpd="sng" algn="ctr">
                      <a:solidFill>
                        <a:srgbClr val="7993B7"/>
                      </a:solidFill>
                      <a:prstDash val="solid"/>
                      <a:round/>
                      <a:headEnd type="none" w="med" len="med"/>
                      <a:tailEnd type="none" w="med" len="med"/>
                    </a:lnT>
                    <a:lnB w="12700" cap="flat" cmpd="sng" algn="ctr">
                      <a:solidFill>
                        <a:srgbClr val="AEBED3"/>
                      </a:solidFill>
                      <a:prstDash val="solid"/>
                      <a:round/>
                      <a:headEnd type="none" w="med" len="med"/>
                      <a:tailEnd type="none" w="med" len="med"/>
                    </a:lnB>
                    <a:solidFill>
                      <a:srgbClr val="E4E9F0"/>
                    </a:solidFill>
                  </a:tcPr>
                </a:tc>
                <a:extLst>
                  <a:ext uri="{0D108BD9-81ED-4DB2-BD59-A6C34878D82A}">
                    <a16:rowId xmlns:a16="http://schemas.microsoft.com/office/drawing/2014/main" val="3205394556"/>
                  </a:ext>
                </a:extLst>
              </a:tr>
              <a:tr h="1714825">
                <a:tc>
                  <a:txBody>
                    <a:bodyPr/>
                    <a:lstStyle/>
                    <a:p>
                      <a:pPr marL="0" marR="0" lvl="0" indent="0" algn="ctr">
                        <a:lnSpc>
                          <a:spcPct val="107000"/>
                        </a:lnSpc>
                        <a:spcBef>
                          <a:spcPts val="0"/>
                        </a:spcBef>
                        <a:spcAft>
                          <a:spcPts val="0"/>
                        </a:spcAft>
                        <a:buFont typeface="+mj-lt"/>
                        <a:buNone/>
                      </a:pPr>
                      <a:r>
                        <a:rPr lang="en-US" sz="1600" b="1" dirty="0">
                          <a:solidFill>
                            <a:srgbClr val="E27500"/>
                          </a:solidFill>
                          <a:effectLst/>
                          <a:latin typeface="Calibri" panose="020F0502020204030204" pitchFamily="34" charset="0"/>
                          <a:ea typeface="Calibri" panose="020F0502020204030204" pitchFamily="34" charset="0"/>
                          <a:cs typeface="Arial" panose="020B0604020202020204" pitchFamily="34" charset="0"/>
                        </a:rPr>
                        <a:t>Medical-Care-Home Assessment</a:t>
                      </a:r>
                    </a:p>
                    <a:p>
                      <a:pPr marL="0" marR="0" lvl="0" indent="0" algn="l">
                        <a:lnSpc>
                          <a:spcPct val="107000"/>
                        </a:lnSpc>
                        <a:spcBef>
                          <a:spcPts val="0"/>
                        </a:spcBef>
                        <a:spcAft>
                          <a:spcPts val="0"/>
                        </a:spcAft>
                        <a:buFont typeface="+mj-lt"/>
                        <a:buNone/>
                      </a:pPr>
                      <a:r>
                        <a:rPr lang="en-US" sz="1200" b="1" dirty="0">
                          <a:solidFill>
                            <a:srgbClr val="004875"/>
                          </a:solidFill>
                          <a:effectLst/>
                          <a:latin typeface="Calibri" panose="020F0502020204030204" pitchFamily="34" charset="0"/>
                          <a:ea typeface="Calibri" panose="020F0502020204030204" pitchFamily="34" charset="0"/>
                          <a:cs typeface="Arial" panose="020B0604020202020204" pitchFamily="34" charset="0"/>
                        </a:rPr>
                        <a:t>A diagnosis of ASD from the medical care home is considered valid to support all medically necessary ASD services, including ABA therapy, when the member has clinical documentation from a physician that includes the following THREE documents:</a:t>
                      </a:r>
                      <a:endParaRPr lang="en-US" sz="1200" dirty="0">
                        <a:solidFill>
                          <a:srgbClr val="004875"/>
                        </a:solidFill>
                        <a:effectLst/>
                        <a:latin typeface="Calibri" panose="020F0502020204030204" pitchFamily="34" charset="0"/>
                        <a:ea typeface="Calibri" panose="020F0502020204030204" pitchFamily="34" charset="0"/>
                        <a:cs typeface="Arial" panose="020B0604020202020204" pitchFamily="34" charset="0"/>
                      </a:endParaRPr>
                    </a:p>
                    <a:p>
                      <a:pPr marL="171450" marR="0" lvl="1" indent="-171450" algn="l">
                        <a:lnSpc>
                          <a:spcPct val="107000"/>
                        </a:lnSpc>
                        <a:spcBef>
                          <a:spcPts val="0"/>
                        </a:spcBef>
                        <a:spcAft>
                          <a:spcPts val="0"/>
                        </a:spcAft>
                        <a:buFont typeface="Wingdings" panose="05000000000000000000" pitchFamily="2" charset="2"/>
                        <a:buChar char="q"/>
                      </a:pPr>
                      <a:r>
                        <a:rPr lang="en-US" sz="1200" dirty="0">
                          <a:solidFill>
                            <a:srgbClr val="004875"/>
                          </a:solidFill>
                          <a:effectLst/>
                          <a:latin typeface="Calibri" panose="020F0502020204030204" pitchFamily="34" charset="0"/>
                          <a:ea typeface="Calibri" panose="020F0502020204030204" pitchFamily="34" charset="0"/>
                          <a:cs typeface="Arial" panose="020B0604020202020204" pitchFamily="34" charset="0"/>
                        </a:rPr>
                        <a:t>Brief Clinical report that details test measures of prior evaluation</a:t>
                      </a:r>
                      <a:r>
                        <a:rPr lang="en-US" sz="1200" b="1" dirty="0">
                          <a:solidFill>
                            <a:srgbClr val="004875"/>
                          </a:solidFill>
                          <a:effectLst/>
                          <a:latin typeface="Calibri" panose="020F0502020204030204" pitchFamily="34" charset="0"/>
                          <a:ea typeface="Calibri" panose="020F0502020204030204" pitchFamily="34" charset="0"/>
                          <a:cs typeface="Arial" panose="020B0604020202020204" pitchFamily="34" charset="0"/>
                        </a:rPr>
                        <a:t> OR</a:t>
                      </a:r>
                      <a:r>
                        <a:rPr lang="en-US" sz="1200" dirty="0">
                          <a:solidFill>
                            <a:srgbClr val="004875"/>
                          </a:solidFill>
                          <a:effectLst/>
                          <a:latin typeface="Calibri" panose="020F0502020204030204" pitchFamily="34" charset="0"/>
                          <a:ea typeface="Calibri" panose="020F0502020204030204" pitchFamily="34" charset="0"/>
                          <a:cs typeface="Arial" panose="020B0604020202020204" pitchFamily="34" charset="0"/>
                        </a:rPr>
                        <a:t> results of physician-administered RITA-T with score ≥ 18  OR STAT with score ≥ 3.0 and cognitive screener, DSM checklist with severity levels, F84.0 ICD-10 Code </a:t>
                      </a:r>
                    </a:p>
                    <a:p>
                      <a:pPr marL="171450" marR="0" lvl="1" indent="-171450" algn="l">
                        <a:lnSpc>
                          <a:spcPct val="107000"/>
                        </a:lnSpc>
                        <a:spcBef>
                          <a:spcPts val="0"/>
                        </a:spcBef>
                        <a:spcAft>
                          <a:spcPts val="0"/>
                        </a:spcAft>
                        <a:buFont typeface="Wingdings" panose="05000000000000000000" pitchFamily="2" charset="2"/>
                        <a:buChar char="q"/>
                      </a:pPr>
                      <a:r>
                        <a:rPr lang="en-US" sz="1200" dirty="0">
                          <a:solidFill>
                            <a:srgbClr val="004875"/>
                          </a:solidFill>
                          <a:effectLst/>
                          <a:latin typeface="Calibri" panose="020F0502020204030204" pitchFamily="34" charset="0"/>
                          <a:ea typeface="Calibri" panose="020F0502020204030204" pitchFamily="34" charset="0"/>
                          <a:cs typeface="Arial" panose="020B0604020202020204" pitchFamily="34" charset="0"/>
                        </a:rPr>
                        <a:t>Completed SCDHHS “</a:t>
                      </a:r>
                      <a:r>
                        <a:rPr lang="en-US" sz="1200" i="1" dirty="0">
                          <a:solidFill>
                            <a:srgbClr val="004875"/>
                          </a:solidFill>
                          <a:effectLst/>
                          <a:latin typeface="Calibri" panose="020F0502020204030204" pitchFamily="34" charset="0"/>
                          <a:ea typeface="Calibri" panose="020F0502020204030204" pitchFamily="34" charset="0"/>
                          <a:cs typeface="Arial" panose="020B0604020202020204" pitchFamily="34" charset="0"/>
                        </a:rPr>
                        <a:t>Autism Diagnostic Tool for Physician Use in the Medical Care Home</a:t>
                      </a:r>
                      <a:r>
                        <a:rPr lang="en-US" sz="1200" dirty="0">
                          <a:solidFill>
                            <a:srgbClr val="004875"/>
                          </a:solidFill>
                          <a:effectLst/>
                          <a:latin typeface="Calibri" panose="020F0502020204030204" pitchFamily="34" charset="0"/>
                          <a:ea typeface="Calibri" panose="020F0502020204030204" pitchFamily="34" charset="0"/>
                          <a:cs typeface="Arial" panose="020B0604020202020204" pitchFamily="34" charset="0"/>
                        </a:rPr>
                        <a:t>” Form</a:t>
                      </a:r>
                    </a:p>
                    <a:p>
                      <a:pPr marL="171450" marR="0" lvl="1" indent="-171450" algn="l">
                        <a:lnSpc>
                          <a:spcPct val="107000"/>
                        </a:lnSpc>
                        <a:spcBef>
                          <a:spcPts val="0"/>
                        </a:spcBef>
                        <a:spcAft>
                          <a:spcPts val="0"/>
                        </a:spcAft>
                        <a:buFont typeface="Wingdings" panose="05000000000000000000" pitchFamily="2" charset="2"/>
                        <a:buChar char="q"/>
                      </a:pPr>
                      <a:r>
                        <a:rPr lang="en-US" sz="1200" dirty="0">
                          <a:solidFill>
                            <a:srgbClr val="004875"/>
                          </a:solidFill>
                          <a:effectLst/>
                          <a:latin typeface="Calibri" panose="020F0502020204030204" pitchFamily="34" charset="0"/>
                          <a:ea typeface="Calibri" panose="020F0502020204030204" pitchFamily="34" charset="0"/>
                          <a:cs typeface="Arial" panose="020B0604020202020204" pitchFamily="34" charset="0"/>
                        </a:rPr>
                        <a:t>Copy of complete prior evaluation or secondary screener protocol </a:t>
                      </a:r>
                    </a:p>
                    <a:p>
                      <a:pPr marL="0" marR="0" lvl="1" indent="0" algn="l">
                        <a:lnSpc>
                          <a:spcPct val="107000"/>
                        </a:lnSpc>
                        <a:spcBef>
                          <a:spcPts val="0"/>
                        </a:spcBef>
                        <a:spcAft>
                          <a:spcPts val="0"/>
                        </a:spcAft>
                        <a:buFont typeface="Wingdings" panose="05000000000000000000" pitchFamily="2" charset="2"/>
                        <a:buNone/>
                      </a:pPr>
                      <a:r>
                        <a:rPr lang="en-US" sz="1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Does NOT require an ADOS, Will not look like a traditional Comprehensive Report</a:t>
                      </a:r>
                      <a:endParaRPr lang="en-US" sz="1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EBED3"/>
                      </a:solidFill>
                      <a:prstDash val="solid"/>
                      <a:round/>
                      <a:headEnd type="none" w="med" len="med"/>
                      <a:tailEnd type="none" w="med" len="med"/>
                    </a:lnL>
                    <a:lnR w="12700" cap="flat" cmpd="sng" algn="ctr">
                      <a:solidFill>
                        <a:srgbClr val="AEBED3"/>
                      </a:solidFill>
                      <a:prstDash val="solid"/>
                      <a:round/>
                      <a:headEnd type="none" w="med" len="med"/>
                      <a:tailEnd type="none" w="med" len="med"/>
                    </a:lnR>
                    <a:lnT w="12700" cap="flat" cmpd="sng" algn="ctr">
                      <a:solidFill>
                        <a:srgbClr val="AEBED3"/>
                      </a:solidFill>
                      <a:prstDash val="solid"/>
                      <a:round/>
                      <a:headEnd type="none" w="med" len="med"/>
                      <a:tailEnd type="none" w="med" len="med"/>
                    </a:lnT>
                    <a:lnB w="12700" cap="flat" cmpd="sng" algn="ctr">
                      <a:solidFill>
                        <a:srgbClr val="AEBED3"/>
                      </a:solidFill>
                      <a:prstDash val="solid"/>
                      <a:round/>
                      <a:headEnd type="none" w="med" len="med"/>
                      <a:tailEnd type="none" w="med" len="med"/>
                    </a:lnB>
                    <a:noFill/>
                  </a:tcPr>
                </a:tc>
                <a:extLst>
                  <a:ext uri="{0D108BD9-81ED-4DB2-BD59-A6C34878D82A}">
                    <a16:rowId xmlns:a16="http://schemas.microsoft.com/office/drawing/2014/main" val="1214632306"/>
                  </a:ext>
                </a:extLst>
              </a:tr>
              <a:tr h="1896181">
                <a:tc>
                  <a:txBody>
                    <a:bodyPr/>
                    <a:lstStyle/>
                    <a:p>
                      <a:pPr marL="0" marR="0" lvl="0" indent="0" algn="ctr">
                        <a:lnSpc>
                          <a:spcPct val="107000"/>
                        </a:lnSpc>
                        <a:spcBef>
                          <a:spcPts val="0"/>
                        </a:spcBef>
                        <a:spcAft>
                          <a:spcPts val="0"/>
                        </a:spcAft>
                        <a:buFont typeface="+mj-lt"/>
                        <a:buNone/>
                      </a:pPr>
                      <a:r>
                        <a:rPr lang="en-US" sz="1600" b="1" dirty="0">
                          <a:solidFill>
                            <a:srgbClr val="E275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Presumptive Eligibility Assessment For ABA Therapy</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200" b="1" dirty="0">
                          <a:solidFill>
                            <a:srgbClr val="004875"/>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A referral to ABA therapy based on risk for ASD, WITHOUT a diagnosis of autism is considered valid to support medically necessary ABA therapy when the member has been determined “At-Risk” for ASD by a physician with verified, formal training in the STAT or the RITA-T. This pathway requires the clinical documentation to include the following THREE documents:</a:t>
                      </a:r>
                      <a:endParaRPr lang="en-US" sz="1200" dirty="0">
                        <a:solidFill>
                          <a:srgbClr val="004875"/>
                        </a:solidFill>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p>
                      <a:pPr marL="171450" marR="0" lvl="1" indent="-171450" algn="l">
                        <a:lnSpc>
                          <a:spcPct val="107000"/>
                        </a:lnSpc>
                        <a:spcBef>
                          <a:spcPts val="0"/>
                        </a:spcBef>
                        <a:spcAft>
                          <a:spcPts val="0"/>
                        </a:spcAft>
                        <a:buFont typeface="Wingdings" panose="05000000000000000000" pitchFamily="2" charset="2"/>
                        <a:buChar char="q"/>
                      </a:pPr>
                      <a:r>
                        <a:rPr lang="en-US" sz="1200" dirty="0">
                          <a:solidFill>
                            <a:srgbClr val="004875"/>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Clinical note that details the physician-administered RITA-T with score ≥ 12  OR STAT with score ≥ 2.0, as well as any ICD-10 code documenting ASD risk or developmental delay. The ICD-10 code of F84.0 for ASD is NOT appropriate. This is not an ASD diagnosis</a:t>
                      </a:r>
                    </a:p>
                    <a:p>
                      <a:pPr marL="171450" marR="0" lvl="1" indent="-171450" algn="l">
                        <a:lnSpc>
                          <a:spcPct val="107000"/>
                        </a:lnSpc>
                        <a:spcBef>
                          <a:spcPts val="0"/>
                        </a:spcBef>
                        <a:spcAft>
                          <a:spcPts val="0"/>
                        </a:spcAft>
                        <a:buFont typeface="Wingdings" panose="05000000000000000000" pitchFamily="2" charset="2"/>
                        <a:buChar char="q"/>
                      </a:pPr>
                      <a:r>
                        <a:rPr lang="en-US" sz="1200" dirty="0">
                          <a:solidFill>
                            <a:srgbClr val="004875"/>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Completed SCDHHS presumptive eligibility tool for physician use in the medical care home</a:t>
                      </a:r>
                    </a:p>
                    <a:p>
                      <a:pPr marL="171450" marR="0" lvl="1" indent="-171450" algn="l">
                        <a:lnSpc>
                          <a:spcPct val="107000"/>
                        </a:lnSpc>
                        <a:spcBef>
                          <a:spcPts val="0"/>
                        </a:spcBef>
                        <a:spcAft>
                          <a:spcPts val="0"/>
                        </a:spcAft>
                        <a:buFont typeface="Wingdings" panose="05000000000000000000" pitchFamily="2" charset="2"/>
                        <a:buChar char="q"/>
                      </a:pPr>
                      <a:r>
                        <a:rPr lang="en-US" sz="1200" dirty="0">
                          <a:solidFill>
                            <a:srgbClr val="004875"/>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Copy of completed RITA-T or STAT protocol</a:t>
                      </a:r>
                    </a:p>
                    <a:p>
                      <a:pPr marL="0" marR="0" lvl="0" indent="-230187"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200" b="1" dirty="0">
                          <a:solidFill>
                            <a:srgbClr val="C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rPr>
                        <a:t>* Does NOT require an ADOS or DSM checklist, Will not look like a traditional comprehensive report</a:t>
                      </a:r>
                      <a:endParaRPr lang="en-US" sz="1200" dirty="0">
                        <a:solidFill>
                          <a:srgbClr val="C00000"/>
                        </a:solidFill>
                        <a:effectLst/>
                        <a:highlight>
                          <a:srgbClr val="E4E9F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AEBED3"/>
                      </a:solidFill>
                      <a:prstDash val="solid"/>
                      <a:round/>
                      <a:headEnd type="none" w="med" len="med"/>
                      <a:tailEnd type="none" w="med" len="med"/>
                    </a:lnL>
                    <a:lnR w="12700" cap="flat" cmpd="sng" algn="ctr">
                      <a:solidFill>
                        <a:srgbClr val="AEBED3"/>
                      </a:solidFill>
                      <a:prstDash val="solid"/>
                      <a:round/>
                      <a:headEnd type="none" w="med" len="med"/>
                      <a:tailEnd type="none" w="med" len="med"/>
                    </a:lnR>
                    <a:lnT w="12700" cap="flat" cmpd="sng" algn="ctr">
                      <a:solidFill>
                        <a:srgbClr val="AEBED3"/>
                      </a:solidFill>
                      <a:prstDash val="solid"/>
                      <a:round/>
                      <a:headEnd type="none" w="med" len="med"/>
                      <a:tailEnd type="none" w="med" len="med"/>
                    </a:lnT>
                    <a:lnB w="12700" cap="flat" cmpd="sng" algn="ctr">
                      <a:solidFill>
                        <a:srgbClr val="AEBED3"/>
                      </a:solidFill>
                      <a:prstDash val="solid"/>
                      <a:round/>
                      <a:headEnd type="none" w="med" len="med"/>
                      <a:tailEnd type="none" w="med" len="med"/>
                    </a:lnB>
                    <a:solidFill>
                      <a:srgbClr val="E4E9F0"/>
                    </a:solidFill>
                  </a:tcPr>
                </a:tc>
                <a:extLst>
                  <a:ext uri="{0D108BD9-81ED-4DB2-BD59-A6C34878D82A}">
                    <a16:rowId xmlns:a16="http://schemas.microsoft.com/office/drawing/2014/main" val="942585448"/>
                  </a:ext>
                </a:extLst>
              </a:tr>
            </a:tbl>
          </a:graphicData>
        </a:graphic>
      </p:graphicFrame>
    </p:spTree>
    <p:extLst>
      <p:ext uri="{BB962C8B-B14F-4D97-AF65-F5344CB8AC3E}">
        <p14:creationId xmlns:p14="http://schemas.microsoft.com/office/powerpoint/2010/main" val="1578753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C16EDA-231D-F914-D9E8-D71585F40027}"/>
              </a:ext>
            </a:extLst>
          </p:cNvPr>
          <p:cNvSpPr>
            <a:spLocks noGrp="1"/>
          </p:cNvSpPr>
          <p:nvPr>
            <p:ph idx="1"/>
          </p:nvPr>
        </p:nvSpPr>
        <p:spPr/>
        <p:txBody>
          <a:bodyPr>
            <a:normAutofit fontScale="77500" lnSpcReduction="20000"/>
          </a:bodyPr>
          <a:lstStyle/>
          <a:p>
            <a:pPr marL="0" indent="0" algn="ctr">
              <a:buNone/>
            </a:pPr>
            <a:endParaRPr lang="en-US" sz="2100" b="1" dirty="0"/>
          </a:p>
          <a:p>
            <a:pPr marL="0" indent="0" algn="ctr">
              <a:buNone/>
            </a:pPr>
            <a:endParaRPr lang="en-US" sz="2100" b="1" dirty="0"/>
          </a:p>
          <a:p>
            <a:pPr marL="0" indent="0" algn="ctr">
              <a:buNone/>
            </a:pPr>
            <a:endParaRPr lang="en-US" sz="2100" b="1" dirty="0"/>
          </a:p>
          <a:p>
            <a:pPr marL="0" indent="0" algn="ctr">
              <a:buNone/>
            </a:pPr>
            <a:r>
              <a:rPr lang="en-US" sz="3600" b="1" dirty="0">
                <a:solidFill>
                  <a:srgbClr val="E27500"/>
                </a:solidFill>
              </a:rPr>
              <a:t>This presentation was designed to enhance understanding of the Medicaid standards regarding the ASD Policy Manual updates. Please review the ASD Services Provider Manual and the Administrative and Billing Manuals for detailed guidance.</a:t>
            </a:r>
            <a:endParaRPr lang="en-US" sz="3600" dirty="0"/>
          </a:p>
          <a:p>
            <a:pPr marL="0" indent="0" algn="ctr">
              <a:buNone/>
            </a:pPr>
            <a:endParaRPr lang="en-US" sz="3600" b="1" dirty="0"/>
          </a:p>
          <a:p>
            <a:pPr marL="0" indent="0" algn="ctr">
              <a:buNone/>
            </a:pPr>
            <a:endParaRPr lang="en-US" sz="3600" b="1" dirty="0"/>
          </a:p>
          <a:p>
            <a:pPr marL="0" indent="0" algn="ctr">
              <a:buNone/>
            </a:pPr>
            <a:r>
              <a:rPr lang="en-US" sz="3600" b="1" dirty="0"/>
              <a:t>Questions? </a:t>
            </a:r>
          </a:p>
          <a:p>
            <a:pPr marL="0" indent="0" algn="ctr">
              <a:buNone/>
            </a:pPr>
            <a:r>
              <a:rPr lang="en-US" sz="3600" u="sng" dirty="0">
                <a:solidFill>
                  <a:srgbClr val="0563C1"/>
                </a:solidFill>
                <a:effectLst/>
                <a:ea typeface="MS Mincho" panose="02020609040205080304" pitchFamily="49" charset="-128"/>
                <a:cs typeface="Arial" panose="020B0604020202020204" pitchFamily="34" charset="0"/>
                <a:hlinkClick r:id="rId2"/>
              </a:rPr>
              <a:t>ASDProvider@scdhhs.gov</a:t>
            </a:r>
            <a:endParaRPr lang="en-US" sz="3600" dirty="0"/>
          </a:p>
          <a:p>
            <a:pPr lvl="1">
              <a:buClr>
                <a:srgbClr val="004875"/>
              </a:buClr>
              <a:buFont typeface="Wingdings" panose="05000000000000000000" pitchFamily="2" charset="2"/>
              <a:buChar char="Ø"/>
            </a:pPr>
            <a:endParaRPr lang="en-US" dirty="0"/>
          </a:p>
          <a:p>
            <a:pPr lvl="1">
              <a:buClr>
                <a:srgbClr val="004875"/>
              </a:buClr>
              <a:buFont typeface="Wingdings" panose="05000000000000000000" pitchFamily="2" charset="2"/>
              <a:buChar char="Ø"/>
            </a:pPr>
            <a:endParaRPr lang="en-US" dirty="0"/>
          </a:p>
          <a:p>
            <a:pPr lvl="1">
              <a:buClr>
                <a:srgbClr val="004875"/>
              </a:buClr>
              <a:buFont typeface="Wingdings" panose="05000000000000000000" pitchFamily="2" charset="2"/>
              <a:buChar char="Ø"/>
            </a:pPr>
            <a:endParaRPr lang="en-US" dirty="0"/>
          </a:p>
        </p:txBody>
      </p:sp>
      <p:sp>
        <p:nvSpPr>
          <p:cNvPr id="3" name="Title 2">
            <a:extLst>
              <a:ext uri="{FF2B5EF4-FFF2-40B4-BE49-F238E27FC236}">
                <a16:creationId xmlns:a16="http://schemas.microsoft.com/office/drawing/2014/main" id="{6C7701DD-9E5F-0192-0F9E-88F795A937AE}"/>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13BE480-D331-A78E-56D8-711BCCFA7F56}"/>
              </a:ext>
            </a:extLst>
          </p:cNvPr>
          <p:cNvSpPr>
            <a:spLocks noGrp="1"/>
          </p:cNvSpPr>
          <p:nvPr>
            <p:ph type="sldNum" sz="quarter" idx="10"/>
          </p:nvPr>
        </p:nvSpPr>
        <p:spPr/>
        <p:txBody>
          <a:bodyPr/>
          <a:lstStyle/>
          <a:p>
            <a:fld id="{C1640D55-031C-4AD9-A16C-4EFA2F922910}" type="slidenum">
              <a:rPr lang="en-US" smtClean="0"/>
              <a:pPr/>
              <a:t>42</a:t>
            </a:fld>
            <a:endParaRPr lang="en-US"/>
          </a:p>
        </p:txBody>
      </p:sp>
    </p:spTree>
    <p:extLst>
      <p:ext uri="{BB962C8B-B14F-4D97-AF65-F5344CB8AC3E}">
        <p14:creationId xmlns:p14="http://schemas.microsoft.com/office/powerpoint/2010/main" val="3258030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1640D55-031C-4AD9-A16C-4EFA2F922910}" type="slidenum">
              <a:rPr lang="en-US" smtClean="0"/>
              <a:pPr/>
              <a:t>43</a:t>
            </a:fld>
            <a:endParaRPr lang="en-US"/>
          </a:p>
        </p:txBody>
      </p:sp>
    </p:spTree>
    <p:extLst>
      <p:ext uri="{BB962C8B-B14F-4D97-AF65-F5344CB8AC3E}">
        <p14:creationId xmlns:p14="http://schemas.microsoft.com/office/powerpoint/2010/main" val="382685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CC06D-9C27-84C8-FAAD-0928D0A547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9917E2-AA74-61C3-5515-EF8AB67A3D85}"/>
              </a:ext>
            </a:extLst>
          </p:cNvPr>
          <p:cNvSpPr>
            <a:spLocks noGrp="1"/>
          </p:cNvSpPr>
          <p:nvPr>
            <p:ph type="title"/>
          </p:nvPr>
        </p:nvSpPr>
        <p:spPr/>
        <p:txBody>
          <a:bodyPr>
            <a:normAutofit/>
          </a:bodyPr>
          <a:lstStyle/>
          <a:p>
            <a:endParaRPr lang="en-US" dirty="0"/>
          </a:p>
        </p:txBody>
      </p:sp>
      <p:sp>
        <p:nvSpPr>
          <p:cNvPr id="9" name="Content Placeholder 8">
            <a:extLst>
              <a:ext uri="{FF2B5EF4-FFF2-40B4-BE49-F238E27FC236}">
                <a16:creationId xmlns:a16="http://schemas.microsoft.com/office/drawing/2014/main" id="{4250531E-1D27-A993-93C5-282662DDCDD2}"/>
              </a:ext>
            </a:extLst>
          </p:cNvPr>
          <p:cNvSpPr>
            <a:spLocks noGrp="1"/>
          </p:cNvSpPr>
          <p:nvPr>
            <p:ph sz="quarter" idx="4"/>
          </p:nvPr>
        </p:nvSpPr>
        <p:spPr>
          <a:xfrm>
            <a:off x="0" y="1801726"/>
            <a:ext cx="9144000" cy="1492881"/>
          </a:xfrm>
        </p:spPr>
        <p:txBody>
          <a:bodyPr>
            <a:normAutofit/>
          </a:bodyPr>
          <a:lstStyle/>
          <a:p>
            <a:pPr marL="457200" lvl="1" indent="0" algn="ctr">
              <a:buNone/>
            </a:pPr>
            <a:r>
              <a:rPr lang="en-US" sz="3600" b="1" dirty="0">
                <a:effectLst/>
                <a:ea typeface="Aptos" panose="020B0004020202020204" pitchFamily="34" charset="0"/>
              </a:rPr>
              <a:t>Three Different Pathways</a:t>
            </a:r>
          </a:p>
        </p:txBody>
      </p:sp>
      <p:sp>
        <p:nvSpPr>
          <p:cNvPr id="2" name="Slide Number Placeholder 1">
            <a:extLst>
              <a:ext uri="{FF2B5EF4-FFF2-40B4-BE49-F238E27FC236}">
                <a16:creationId xmlns:a16="http://schemas.microsoft.com/office/drawing/2014/main" id="{5FF43F41-6CCC-D059-7F11-9C308C8B5A57}"/>
              </a:ext>
            </a:extLst>
          </p:cNvPr>
          <p:cNvSpPr>
            <a:spLocks noGrp="1"/>
          </p:cNvSpPr>
          <p:nvPr>
            <p:ph type="sldNum" sz="quarter" idx="10"/>
          </p:nvPr>
        </p:nvSpPr>
        <p:spPr/>
        <p:txBody>
          <a:bodyPr/>
          <a:lstStyle/>
          <a:p>
            <a:fld id="{C1640D55-031C-4AD9-A16C-4EFA2F922910}" type="slidenum">
              <a:rPr lang="en-US" smtClean="0"/>
              <a:pPr/>
              <a:t>5</a:t>
            </a:fld>
            <a:endParaRPr lang="en-US"/>
          </a:p>
        </p:txBody>
      </p:sp>
    </p:spTree>
    <p:extLst>
      <p:ext uri="{BB962C8B-B14F-4D97-AF65-F5344CB8AC3E}">
        <p14:creationId xmlns:p14="http://schemas.microsoft.com/office/powerpoint/2010/main" val="275452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Objectives</a:t>
            </a:r>
          </a:p>
        </p:txBody>
      </p:sp>
      <p:sp>
        <p:nvSpPr>
          <p:cNvPr id="9" name="Content Placeholder 8"/>
          <p:cNvSpPr>
            <a:spLocks noGrp="1"/>
          </p:cNvSpPr>
          <p:nvPr>
            <p:ph sz="quarter" idx="4"/>
          </p:nvPr>
        </p:nvSpPr>
        <p:spPr>
          <a:xfrm>
            <a:off x="0" y="1801726"/>
            <a:ext cx="9144000" cy="1492881"/>
          </a:xfrm>
        </p:spPr>
        <p:txBody>
          <a:bodyPr>
            <a:normAutofit lnSpcReduction="10000"/>
          </a:bodyPr>
          <a:lstStyle/>
          <a:p>
            <a:pPr marL="342900" indent="-342900" algn="ctr">
              <a:buSzPct val="100000"/>
              <a:buAutoNum type="arabicPeriod"/>
            </a:pPr>
            <a:r>
              <a:rPr lang="en-US" sz="3600" b="1" dirty="0">
                <a:effectLst/>
                <a:ea typeface="Aptos" panose="020B0004020202020204" pitchFamily="34" charset="0"/>
              </a:rPr>
              <a:t>CDA</a:t>
            </a:r>
          </a:p>
          <a:p>
            <a:pPr marL="342900" indent="-342900" algn="ctr">
              <a:buSzPct val="100000"/>
              <a:buAutoNum type="arabicPeriod"/>
            </a:pPr>
            <a:r>
              <a:rPr lang="en-US" dirty="0">
                <a:solidFill>
                  <a:schemeClr val="bg1">
                    <a:lumMod val="75000"/>
                  </a:schemeClr>
                </a:solidFill>
                <a:effectLst/>
                <a:ea typeface="Aptos" panose="020B0004020202020204" pitchFamily="34" charset="0"/>
              </a:rPr>
              <a:t>Medical-Care-Home Autism Assessment</a:t>
            </a:r>
          </a:p>
          <a:p>
            <a:pPr marL="342900" indent="-342900" algn="ctr">
              <a:buSzPct val="100000"/>
              <a:buAutoNum type="arabicPeriod"/>
            </a:pPr>
            <a:r>
              <a:rPr lang="en-US" dirty="0">
                <a:solidFill>
                  <a:schemeClr val="bg1">
                    <a:lumMod val="75000"/>
                  </a:schemeClr>
                </a:solidFill>
                <a:effectLst/>
                <a:ea typeface="Aptos" panose="020B0004020202020204" pitchFamily="34" charset="0"/>
              </a:rPr>
              <a:t>Presumptive Eligibility Assessment for ABA Therapy</a:t>
            </a:r>
          </a:p>
          <a:p>
            <a:pPr marL="0" marR="0" lvl="0" indent="0" algn="ctr">
              <a:lnSpc>
                <a:spcPct val="112000"/>
              </a:lnSpc>
              <a:spcBef>
                <a:spcPts val="0"/>
              </a:spcBef>
              <a:spcAft>
                <a:spcPts val="0"/>
              </a:spcAft>
              <a:buNone/>
            </a:pPr>
            <a:endParaRPr lang="en-US" b="1" dirty="0">
              <a:effectLst/>
              <a:ea typeface="Aptos" panose="020B0004020202020204" pitchFamily="34" charset="0"/>
            </a:endParaRPr>
          </a:p>
        </p:txBody>
      </p:sp>
      <p:sp>
        <p:nvSpPr>
          <p:cNvPr id="2" name="Slide Number Placeholder 1"/>
          <p:cNvSpPr>
            <a:spLocks noGrp="1"/>
          </p:cNvSpPr>
          <p:nvPr>
            <p:ph type="sldNum" sz="quarter" idx="10"/>
          </p:nvPr>
        </p:nvSpPr>
        <p:spPr/>
        <p:txBody>
          <a:bodyPr/>
          <a:lstStyle/>
          <a:p>
            <a:fld id="{C1640D55-031C-4AD9-A16C-4EFA2F922910}" type="slidenum">
              <a:rPr lang="en-US" smtClean="0"/>
              <a:pPr/>
              <a:t>6</a:t>
            </a:fld>
            <a:endParaRPr lang="en-US"/>
          </a:p>
        </p:txBody>
      </p:sp>
    </p:spTree>
    <p:extLst>
      <p:ext uri="{BB962C8B-B14F-4D97-AF65-F5344CB8AC3E}">
        <p14:creationId xmlns:p14="http://schemas.microsoft.com/office/powerpoint/2010/main" val="389969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BC857-8398-FAF9-DAB5-71F410B661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48FECD-C451-DA42-40DE-C829A06C983D}"/>
              </a:ext>
            </a:extLst>
          </p:cNvPr>
          <p:cNvSpPr>
            <a:spLocks noGrp="1"/>
          </p:cNvSpPr>
          <p:nvPr>
            <p:ph type="title"/>
          </p:nvPr>
        </p:nvSpPr>
        <p:spPr/>
        <p:txBody>
          <a:bodyPr>
            <a:normAutofit/>
          </a:bodyPr>
          <a:lstStyle/>
          <a:p>
            <a:r>
              <a:rPr lang="en-US" dirty="0"/>
              <a:t>Comprehensive Diagnostic Assessment</a:t>
            </a:r>
          </a:p>
        </p:txBody>
      </p:sp>
      <p:sp>
        <p:nvSpPr>
          <p:cNvPr id="9" name="Content Placeholder 8">
            <a:extLst>
              <a:ext uri="{FF2B5EF4-FFF2-40B4-BE49-F238E27FC236}">
                <a16:creationId xmlns:a16="http://schemas.microsoft.com/office/drawing/2014/main" id="{14420C11-EFD7-21DB-6CBF-C3101596924C}"/>
              </a:ext>
            </a:extLst>
          </p:cNvPr>
          <p:cNvSpPr>
            <a:spLocks noGrp="1"/>
          </p:cNvSpPr>
          <p:nvPr>
            <p:ph sz="quarter" idx="4"/>
          </p:nvPr>
        </p:nvSpPr>
        <p:spPr>
          <a:xfrm>
            <a:off x="279918" y="1045029"/>
            <a:ext cx="8627414" cy="5175018"/>
          </a:xfrm>
        </p:spPr>
        <p:txBody>
          <a:bodyPr vert="horz" lIns="91440" tIns="45720" rIns="91440" bIns="45720" rtlCol="0" anchor="t">
            <a:normAutofit fontScale="92500" lnSpcReduction="10000"/>
          </a:bodyPr>
          <a:lstStyle/>
          <a:p>
            <a:pPr marL="0" indent="0">
              <a:buNone/>
            </a:pPr>
            <a:r>
              <a:rPr lang="en-US" sz="1800" b="1" dirty="0">
                <a:solidFill>
                  <a:srgbClr val="E27500"/>
                </a:solidFill>
              </a:rPr>
              <a:t>The “comprehensive diagnostic assessment” replaces the “comprehensive psychological evaluation”, indicating a</a:t>
            </a:r>
            <a:r>
              <a:rPr lang="en-US" sz="1800" b="1" dirty="0">
                <a:solidFill>
                  <a:srgbClr val="E27500"/>
                </a:solidFill>
                <a:ea typeface="Arial" panose="020B0604020202020204" pitchFamily="34" charset="0"/>
              </a:rPr>
              <a:t>dditional professionals and tools considered valid to complete a CDA.</a:t>
            </a:r>
          </a:p>
          <a:p>
            <a:pPr marL="0" indent="0">
              <a:lnSpc>
                <a:spcPct val="110000"/>
              </a:lnSpc>
              <a:spcBef>
                <a:spcPts val="0"/>
              </a:spcBef>
              <a:buNone/>
            </a:pPr>
            <a:endParaRPr lang="en-US" sz="1800" b="1" dirty="0">
              <a:solidFill>
                <a:srgbClr val="E27500"/>
              </a:solidFill>
            </a:endParaRPr>
          </a:p>
          <a:p>
            <a:pPr indent="-342900">
              <a:buFont typeface="+mj-lt"/>
              <a:buAutoNum type="arabicPeriod"/>
            </a:pPr>
            <a:r>
              <a:rPr lang="en-US" sz="1800" b="1" dirty="0"/>
              <a:t>Licensed physicians are permitted to directly administer and complete the CDA</a:t>
            </a:r>
          </a:p>
          <a:p>
            <a:pPr lvl="1">
              <a:buFont typeface="Arial" panose="020B0604020202020204" pitchFamily="34" charset="0"/>
              <a:buChar char="•"/>
            </a:pPr>
            <a:r>
              <a:rPr lang="en-US" sz="1800" dirty="0"/>
              <a:t>Licensed psychologist</a:t>
            </a:r>
          </a:p>
          <a:p>
            <a:pPr lvl="1">
              <a:buFont typeface="Arial" panose="020B0604020202020204" pitchFamily="34" charset="0"/>
              <a:buChar char="•"/>
            </a:pPr>
            <a:r>
              <a:rPr lang="en-US" sz="1800" dirty="0"/>
              <a:t>Licensed psychoeducational specialist</a:t>
            </a:r>
          </a:p>
          <a:p>
            <a:pPr lvl="1">
              <a:buFont typeface="Arial" panose="020B0604020202020204" pitchFamily="34" charset="0"/>
              <a:buChar char="•"/>
            </a:pPr>
            <a:r>
              <a:rPr lang="en-US" sz="1800" dirty="0"/>
              <a:t>Licensed physician practicing within their scope; including but not limited to pediatricians, developmental &amp; behavioral pediatricians, psychiatrists, neurologists, family medicine physicians</a:t>
            </a:r>
          </a:p>
          <a:p>
            <a:pPr indent="-342900">
              <a:buFont typeface="Arial" panose="020B0604020202020204" pitchFamily="34" charset="0"/>
              <a:buAutoNum type="arabicPeriod"/>
            </a:pPr>
            <a:r>
              <a:rPr lang="en-US" sz="1800" b="1" dirty="0"/>
              <a:t>One of the following validated tools are required to support DSM criteria for ASD:</a:t>
            </a:r>
          </a:p>
          <a:p>
            <a:pPr lvl="1">
              <a:buFont typeface="Arial" panose="020B0604020202020204" pitchFamily="34" charset="0"/>
              <a:buChar char="•"/>
            </a:pPr>
            <a:r>
              <a:rPr lang="en-US" sz="1800" dirty="0"/>
              <a:t>Autism Diagnostic Interview, Revised (ADI-R)</a:t>
            </a:r>
          </a:p>
          <a:p>
            <a:pPr lvl="1">
              <a:buFont typeface="Arial" panose="020B0604020202020204" pitchFamily="34" charset="0"/>
              <a:buChar char="•"/>
            </a:pPr>
            <a:r>
              <a:rPr lang="en-US" sz="1800" dirty="0"/>
              <a:t>Autism Diagnostic Observation Schedule (ADOS)</a:t>
            </a:r>
          </a:p>
          <a:p>
            <a:pPr lvl="1">
              <a:buFont typeface="Arial" panose="020B0604020202020204" pitchFamily="34" charset="0"/>
              <a:buChar char="•"/>
            </a:pPr>
            <a:r>
              <a:rPr lang="en-US" sz="1800" dirty="0"/>
              <a:t>Childhood Autism Rating Scale (CARS-ST/HF)</a:t>
            </a:r>
          </a:p>
          <a:p>
            <a:pPr marL="347472" indent="-347472">
              <a:buFont typeface="+mj-lt"/>
              <a:buAutoNum type="arabicPeriod"/>
            </a:pPr>
            <a:r>
              <a:rPr lang="en-US" sz="1800" b="1" dirty="0"/>
              <a:t>“Measure of intelligence” has been replaced by “A standardized cognitive or developmental measure” </a:t>
            </a:r>
            <a:endParaRPr lang="en-US" sz="1400" b="1" dirty="0"/>
          </a:p>
          <a:p>
            <a:pPr marL="347472" indent="-347472">
              <a:buFont typeface="+mj-lt"/>
              <a:buAutoNum type="arabicPeriod"/>
            </a:pPr>
            <a:r>
              <a:rPr lang="en-US" sz="1800" b="1" dirty="0">
                <a:ea typeface="Arial" panose="020B0604020202020204" pitchFamily="34" charset="0"/>
              </a:rPr>
              <a:t>Clear language indicates that results and measures of valid prior autism and psychological evaluations must be included in the CDA and we do not require them to be repeated to confirm a medical diagnosis of ASD: </a:t>
            </a:r>
            <a:r>
              <a:rPr lang="en-US" sz="1800" b="1" dirty="0">
                <a:solidFill>
                  <a:srgbClr val="E27500"/>
                </a:solidFill>
                <a:ea typeface="Arial" panose="020B0604020202020204" pitchFamily="34" charset="0"/>
              </a:rPr>
              <a:t>including, IDEA designations of ASD and OIDD eligibility under the ASD category</a:t>
            </a: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F3F30508-E3B1-34E5-D506-8D75D9663541}"/>
              </a:ext>
            </a:extLst>
          </p:cNvPr>
          <p:cNvSpPr>
            <a:spLocks noGrp="1"/>
          </p:cNvSpPr>
          <p:nvPr>
            <p:ph type="sldNum" sz="quarter" idx="10"/>
          </p:nvPr>
        </p:nvSpPr>
        <p:spPr/>
        <p:txBody>
          <a:bodyPr/>
          <a:lstStyle/>
          <a:p>
            <a:fld id="{C1640D55-031C-4AD9-A16C-4EFA2F922910}" type="slidenum">
              <a:rPr lang="en-US" smtClean="0"/>
              <a:pPr/>
              <a:t>7</a:t>
            </a:fld>
            <a:endParaRPr lang="en-US"/>
          </a:p>
        </p:txBody>
      </p:sp>
    </p:spTree>
    <p:extLst>
      <p:ext uri="{BB962C8B-B14F-4D97-AF65-F5344CB8AC3E}">
        <p14:creationId xmlns:p14="http://schemas.microsoft.com/office/powerpoint/2010/main" val="140695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15112-C508-E031-DD31-16D5E7C198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035D5D-C8BB-6306-CF0C-D568E8C92D51}"/>
              </a:ext>
            </a:extLst>
          </p:cNvPr>
          <p:cNvSpPr>
            <a:spLocks noGrp="1"/>
          </p:cNvSpPr>
          <p:nvPr>
            <p:ph type="title"/>
          </p:nvPr>
        </p:nvSpPr>
        <p:spPr/>
        <p:txBody>
          <a:bodyPr>
            <a:normAutofit/>
          </a:bodyPr>
          <a:lstStyle/>
          <a:p>
            <a:r>
              <a:rPr lang="en-US" dirty="0"/>
              <a:t>CDA </a:t>
            </a:r>
            <a:r>
              <a:rPr lang="en-US" sz="1800" i="1" dirty="0"/>
              <a:t>(cont.)</a:t>
            </a:r>
          </a:p>
        </p:txBody>
      </p:sp>
      <p:sp>
        <p:nvSpPr>
          <p:cNvPr id="9" name="Content Placeholder 8">
            <a:extLst>
              <a:ext uri="{FF2B5EF4-FFF2-40B4-BE49-F238E27FC236}">
                <a16:creationId xmlns:a16="http://schemas.microsoft.com/office/drawing/2014/main" id="{873E1FBD-259B-B1D3-83F0-402D36B72608}"/>
              </a:ext>
            </a:extLst>
          </p:cNvPr>
          <p:cNvSpPr>
            <a:spLocks noGrp="1"/>
          </p:cNvSpPr>
          <p:nvPr>
            <p:ph sz="quarter" idx="4"/>
          </p:nvPr>
        </p:nvSpPr>
        <p:spPr>
          <a:xfrm>
            <a:off x="279917" y="1045028"/>
            <a:ext cx="7964424" cy="5311322"/>
          </a:xfrm>
        </p:spPr>
        <p:txBody>
          <a:bodyPr vert="horz" lIns="91440" tIns="45720" rIns="91440" bIns="45720" rtlCol="0" anchor="t">
            <a:normAutofit fontScale="62500" lnSpcReduction="20000"/>
          </a:bodyPr>
          <a:lstStyle/>
          <a:p>
            <a:pPr marL="0" indent="0" algn="ctr">
              <a:buNone/>
            </a:pPr>
            <a:r>
              <a:rPr lang="en-US" sz="2900" b="1" dirty="0">
                <a:ea typeface="Arial" panose="020B0604020202020204" pitchFamily="34" charset="0"/>
              </a:rPr>
              <a:t>Summary of Updates</a:t>
            </a:r>
          </a:p>
          <a:p>
            <a:pPr marL="228600" lvl="1">
              <a:lnSpc>
                <a:spcPct val="112000"/>
              </a:lnSpc>
              <a:spcBef>
                <a:spcPts val="0"/>
              </a:spcBef>
              <a:buFont typeface="Arial" panose="020B0604020202020204" pitchFamily="34" charset="0"/>
              <a:buChar char="•"/>
            </a:pPr>
            <a:r>
              <a:rPr lang="en-US" sz="2600" dirty="0">
                <a:effectLst/>
                <a:ea typeface="Arial" panose="020B0604020202020204" pitchFamily="34" charset="0"/>
              </a:rPr>
              <a:t>Physicians can administer a CDA.</a:t>
            </a:r>
          </a:p>
          <a:p>
            <a:pPr marL="228600" lvl="1">
              <a:lnSpc>
                <a:spcPct val="112000"/>
              </a:lnSpc>
              <a:spcBef>
                <a:spcPts val="0"/>
              </a:spcBef>
              <a:buFont typeface="Arial" panose="020B0604020202020204" pitchFamily="34" charset="0"/>
              <a:buChar char="•"/>
            </a:pPr>
            <a:endParaRPr lang="en-US" sz="2600" dirty="0">
              <a:effectLst/>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Multiple autism diagnostic tools are considered valid. </a:t>
            </a:r>
            <a:r>
              <a:rPr lang="en-US" sz="2600" dirty="0">
                <a:ea typeface="Arial" panose="020B0604020202020204" pitchFamily="34" charset="0"/>
                <a:sym typeface="Wingdings" panose="05000000000000000000" pitchFamily="2" charset="2"/>
              </a:rPr>
              <a:t>An ADOS may be clinically helpful, but </a:t>
            </a:r>
            <a:r>
              <a:rPr lang="en-US" sz="2600" b="1" dirty="0">
                <a:solidFill>
                  <a:srgbClr val="9D112D"/>
                </a:solidFill>
                <a:ea typeface="Arial" panose="020B0604020202020204" pitchFamily="34" charset="0"/>
                <a:sym typeface="Wingdings" panose="05000000000000000000" pitchFamily="2" charset="2"/>
              </a:rPr>
              <a:t>the ADOS is not required to make an ASD diagnosis</a:t>
            </a:r>
            <a:r>
              <a:rPr lang="en-US" sz="2600" dirty="0">
                <a:solidFill>
                  <a:srgbClr val="9D112D"/>
                </a:solidFill>
                <a:ea typeface="Arial" panose="020B0604020202020204" pitchFamily="34" charset="0"/>
                <a:sym typeface="Wingdings" panose="05000000000000000000" pitchFamily="2" charset="2"/>
              </a:rPr>
              <a:t>.</a:t>
            </a:r>
          </a:p>
          <a:p>
            <a:pPr marL="228600" lvl="1">
              <a:lnSpc>
                <a:spcPct val="112000"/>
              </a:lnSpc>
              <a:spcBef>
                <a:spcPts val="0"/>
              </a:spcBef>
              <a:buFont typeface="Arial" panose="020B0604020202020204" pitchFamily="34" charset="0"/>
              <a:buChar char="•"/>
            </a:pPr>
            <a:endParaRPr lang="en-US" sz="2600" dirty="0">
              <a:ea typeface="Arial" panose="020B0604020202020204" pitchFamily="34" charset="0"/>
              <a:sym typeface="Wingdings" panose="05000000000000000000" pitchFamily="2" charset="2"/>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Diagnostic and Statistical Manual (DSM) “E” criteria can be addressed using a standardized c</a:t>
            </a:r>
            <a:r>
              <a:rPr lang="en-US" sz="2600" dirty="0">
                <a:ea typeface="Arial" panose="020B0604020202020204" pitchFamily="34" charset="0"/>
                <a:sym typeface="Wingdings" panose="05000000000000000000" pitchFamily="2" charset="2"/>
              </a:rPr>
              <a:t>ognitive or developmental measure. </a:t>
            </a:r>
            <a:r>
              <a:rPr lang="en-US" sz="2600" b="1" dirty="0">
                <a:solidFill>
                  <a:srgbClr val="9D112D"/>
                </a:solidFill>
                <a:ea typeface="Arial" panose="020B0604020202020204" pitchFamily="34" charset="0"/>
                <a:sym typeface="Wingdings" panose="05000000000000000000" pitchFamily="2" charset="2"/>
              </a:rPr>
              <a:t>A formal “IQ score” is not required</a:t>
            </a:r>
            <a:r>
              <a:rPr lang="en-US" sz="2600" dirty="0">
                <a:solidFill>
                  <a:srgbClr val="9D112D"/>
                </a:solidFill>
                <a:ea typeface="Arial" panose="020B0604020202020204" pitchFamily="34" charset="0"/>
                <a:sym typeface="Wingdings" panose="05000000000000000000" pitchFamily="2" charset="2"/>
              </a:rPr>
              <a:t>. </a:t>
            </a:r>
            <a:r>
              <a:rPr lang="en-US" sz="2600" dirty="0">
                <a:ea typeface="Arial" panose="020B0604020202020204" pitchFamily="34" charset="0"/>
                <a:sym typeface="Wingdings" panose="05000000000000000000" pitchFamily="2" charset="2"/>
              </a:rPr>
              <a:t>There is no list of approved measures. The validity of the tool should be within clinician’s scope and clearly addressed in their clinical documentation. </a:t>
            </a:r>
          </a:p>
          <a:p>
            <a:pPr marL="228600" lvl="1">
              <a:lnSpc>
                <a:spcPct val="112000"/>
              </a:lnSpc>
              <a:spcBef>
                <a:spcPts val="0"/>
              </a:spcBef>
              <a:buFont typeface="Arial" panose="020B0604020202020204" pitchFamily="34" charset="0"/>
              <a:buChar char="•"/>
            </a:pPr>
            <a:endParaRPr lang="en-US" sz="2600" dirty="0">
              <a:ea typeface="Arial" panose="020B0604020202020204" pitchFamily="34" charset="0"/>
              <a:sym typeface="Wingdings" panose="05000000000000000000" pitchFamily="2" charset="2"/>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Multidisciplinary evaluations through our state partners that resulted in eligibility/designations of ASD are considered valid</a:t>
            </a:r>
            <a:r>
              <a:rPr lang="en-US" sz="2600" b="1" dirty="0">
                <a:ea typeface="Arial" panose="020B0604020202020204" pitchFamily="34" charset="0"/>
              </a:rPr>
              <a:t>; </a:t>
            </a:r>
            <a:r>
              <a:rPr lang="en-US" sz="2600" b="1" dirty="0">
                <a:solidFill>
                  <a:srgbClr val="9D112D"/>
                </a:solidFill>
                <a:ea typeface="Arial" panose="020B0604020202020204" pitchFamily="34" charset="0"/>
              </a:rPr>
              <a:t>irrespective of the date of the determination, measures used, or clinician type used to reach that determination.</a:t>
            </a:r>
          </a:p>
          <a:p>
            <a:pPr marL="228600" lvl="1">
              <a:lnSpc>
                <a:spcPct val="112000"/>
              </a:lnSpc>
              <a:spcBef>
                <a:spcPts val="0"/>
              </a:spcBef>
              <a:buFont typeface="Arial" panose="020B0604020202020204" pitchFamily="34" charset="0"/>
              <a:buChar char="•"/>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Policy does not support </a:t>
            </a:r>
            <a:r>
              <a:rPr lang="en-US" sz="2600" b="1" dirty="0">
                <a:solidFill>
                  <a:srgbClr val="9D112D"/>
                </a:solidFill>
                <a:ea typeface="Arial" panose="020B0604020202020204" pitchFamily="34" charset="0"/>
              </a:rPr>
              <a:t>repeat testing to confirm medical necessity</a:t>
            </a:r>
          </a:p>
          <a:p>
            <a:pPr marL="228600" lvl="1">
              <a:lnSpc>
                <a:spcPct val="112000"/>
              </a:lnSpc>
              <a:spcBef>
                <a:spcPts val="0"/>
              </a:spcBef>
              <a:buFont typeface="Arial" panose="020B0604020202020204" pitchFamily="34" charset="0"/>
              <a:buChar char="•"/>
            </a:pPr>
            <a:endParaRPr lang="en-US" sz="2600" b="1" dirty="0">
              <a:solidFill>
                <a:srgbClr val="9D112D"/>
              </a:solidFill>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The report for a comprehensive diagnostic assessment should be as long as necessary to ethically and appropriately address the referral question and related differential diagnosis. </a:t>
            </a:r>
            <a:endParaRPr lang="en-US" sz="2200" b="1" dirty="0">
              <a:ea typeface="Arial" panose="020B0604020202020204" pitchFamily="34" charset="0"/>
            </a:endParaRPr>
          </a:p>
          <a:p>
            <a:pPr lvl="1">
              <a:lnSpc>
                <a:spcPct val="112000"/>
              </a:lnSpc>
              <a:spcBef>
                <a:spcPts val="0"/>
              </a:spcBef>
            </a:pPr>
            <a:endParaRPr lang="en-US" sz="1800" b="1" dirty="0">
              <a:solidFill>
                <a:schemeClr val="tx1"/>
              </a:solidFill>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0D377134-BA54-0282-D26A-47815C5DA5B0}"/>
              </a:ext>
            </a:extLst>
          </p:cNvPr>
          <p:cNvSpPr>
            <a:spLocks noGrp="1"/>
          </p:cNvSpPr>
          <p:nvPr>
            <p:ph type="sldNum" sz="quarter" idx="10"/>
          </p:nvPr>
        </p:nvSpPr>
        <p:spPr/>
        <p:txBody>
          <a:bodyPr/>
          <a:lstStyle/>
          <a:p>
            <a:fld id="{C1640D55-031C-4AD9-A16C-4EFA2F922910}" type="slidenum">
              <a:rPr lang="en-US" smtClean="0"/>
              <a:pPr/>
              <a:t>8</a:t>
            </a:fld>
            <a:endParaRPr lang="en-US"/>
          </a:p>
        </p:txBody>
      </p:sp>
    </p:spTree>
    <p:extLst>
      <p:ext uri="{BB962C8B-B14F-4D97-AF65-F5344CB8AC3E}">
        <p14:creationId xmlns:p14="http://schemas.microsoft.com/office/powerpoint/2010/main" val="163294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E74B-6681-5A30-6485-3E5A474ABA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A8C21F-617A-0461-78FF-1C0232C89E20}"/>
              </a:ext>
            </a:extLst>
          </p:cNvPr>
          <p:cNvSpPr>
            <a:spLocks noGrp="1"/>
          </p:cNvSpPr>
          <p:nvPr>
            <p:ph type="title"/>
          </p:nvPr>
        </p:nvSpPr>
        <p:spPr/>
        <p:txBody>
          <a:bodyPr>
            <a:normAutofit/>
          </a:bodyPr>
          <a:lstStyle/>
          <a:p>
            <a:r>
              <a:rPr lang="en-US" dirty="0"/>
              <a:t>CDA </a:t>
            </a:r>
            <a:r>
              <a:rPr lang="en-US" sz="1800" i="1" dirty="0"/>
              <a:t>(cont.)</a:t>
            </a:r>
          </a:p>
        </p:txBody>
      </p:sp>
      <p:sp>
        <p:nvSpPr>
          <p:cNvPr id="9" name="Content Placeholder 8">
            <a:extLst>
              <a:ext uri="{FF2B5EF4-FFF2-40B4-BE49-F238E27FC236}">
                <a16:creationId xmlns:a16="http://schemas.microsoft.com/office/drawing/2014/main" id="{D925A64D-88D2-3C1E-9C94-F4E1408A382A}"/>
              </a:ext>
            </a:extLst>
          </p:cNvPr>
          <p:cNvSpPr>
            <a:spLocks noGrp="1"/>
          </p:cNvSpPr>
          <p:nvPr>
            <p:ph sz="quarter" idx="4"/>
          </p:nvPr>
        </p:nvSpPr>
        <p:spPr>
          <a:xfrm>
            <a:off x="279916" y="1045028"/>
            <a:ext cx="8747125" cy="5311322"/>
          </a:xfrm>
        </p:spPr>
        <p:txBody>
          <a:bodyPr vert="horz" lIns="91440" tIns="45720" rIns="91440" bIns="45720" rtlCol="0" anchor="t">
            <a:normAutofit fontScale="62500" lnSpcReduction="20000"/>
          </a:bodyPr>
          <a:lstStyle/>
          <a:p>
            <a:pPr marL="0" indent="0" algn="ctr">
              <a:lnSpc>
                <a:spcPct val="112000"/>
              </a:lnSpc>
              <a:spcBef>
                <a:spcPts val="0"/>
              </a:spcBef>
              <a:buNone/>
              <a:tabLst>
                <a:tab pos="1371600" algn="l"/>
              </a:tabLst>
            </a:pPr>
            <a:r>
              <a:rPr lang="en-US" sz="2900" b="1" dirty="0">
                <a:ea typeface="Arial" panose="020B0604020202020204" pitchFamily="34" charset="0"/>
              </a:rPr>
              <a:t>Summary of Clarifications</a:t>
            </a:r>
          </a:p>
          <a:p>
            <a:pPr marL="228600" lvl="1">
              <a:lnSpc>
                <a:spcPct val="112000"/>
              </a:lnSpc>
              <a:spcBef>
                <a:spcPts val="0"/>
              </a:spcBef>
              <a:buFont typeface="Arial" panose="020B0604020202020204" pitchFamily="34" charset="0"/>
              <a:buChar char="•"/>
            </a:pPr>
            <a:r>
              <a:rPr lang="en-US" sz="2600" dirty="0">
                <a:effectLst/>
                <a:ea typeface="Arial" panose="020B0604020202020204" pitchFamily="34" charset="0"/>
              </a:rPr>
              <a:t>Adaptive measures were not required </a:t>
            </a:r>
            <a:r>
              <a:rPr lang="en-US" sz="2600" dirty="0">
                <a:ea typeface="Arial" panose="020B0604020202020204" pitchFamily="34" charset="0"/>
              </a:rPr>
              <a:t>prior to Sept. 1, 2025, and are still </a:t>
            </a:r>
            <a:r>
              <a:rPr lang="en-US" sz="2600" dirty="0">
                <a:effectLst/>
                <a:ea typeface="Arial" panose="020B0604020202020204" pitchFamily="34" charset="0"/>
              </a:rPr>
              <a:t>not required for an ASD diagnosis.</a:t>
            </a:r>
          </a:p>
          <a:p>
            <a:pPr marL="0" lvl="1" indent="0">
              <a:lnSpc>
                <a:spcPct val="112000"/>
              </a:lnSpc>
              <a:spcBef>
                <a:spcPts val="0"/>
              </a:spcBef>
              <a:buNone/>
            </a:pPr>
            <a:endParaRPr lang="en-US" sz="2600" dirty="0">
              <a:effectLst/>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Virtual/telehealth evaluations were not valid prior to Sept. 1, 2025, and are still not valid for an ASD diagnosis.</a:t>
            </a: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The physician, psychologist, or LPES completing an initial CDA must administer required assessments themselves. They can not sign off on a CDA administered by another provider. </a:t>
            </a: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Validated behavioral rating scales are strongly encouraged based on the child’s clinical presentation and the clinician’s need to address the differential diagnosis. We do not have specific requirements.</a:t>
            </a:r>
          </a:p>
          <a:p>
            <a:pPr marL="0" lvl="1" indent="0">
              <a:lnSpc>
                <a:spcPct val="112000"/>
              </a:lnSpc>
              <a:spcBef>
                <a:spcPts val="0"/>
              </a:spcBef>
              <a:buNone/>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dirty="0">
                <a:ea typeface="Arial" panose="020B0604020202020204" pitchFamily="34" charset="0"/>
              </a:rPr>
              <a:t>While the goal of SCDHHS is to accept valid diagnoses from our state partners, our partners at OIDD and DOE must make eligibility determinations based on the child’s needs for their specific services. As a result, the CDA can support that determination, but it has never guaranteed a school-based IDEA ASD determination or OIDD eligibility under the ASD category.</a:t>
            </a:r>
          </a:p>
          <a:p>
            <a:pPr marL="228600" lvl="1">
              <a:lnSpc>
                <a:spcPct val="112000"/>
              </a:lnSpc>
              <a:spcBef>
                <a:spcPts val="0"/>
              </a:spcBef>
              <a:buFont typeface="Arial" panose="020B0604020202020204" pitchFamily="34" charset="0"/>
              <a:buChar char="•"/>
            </a:pPr>
            <a:endParaRPr lang="en-US" sz="2600" dirty="0">
              <a:ea typeface="Arial" panose="020B0604020202020204" pitchFamily="34" charset="0"/>
            </a:endParaRPr>
          </a:p>
          <a:p>
            <a:pPr marL="228600" lvl="1">
              <a:lnSpc>
                <a:spcPct val="112000"/>
              </a:lnSpc>
              <a:spcBef>
                <a:spcPts val="0"/>
              </a:spcBef>
              <a:buFont typeface="Arial" panose="020B0604020202020204" pitchFamily="34" charset="0"/>
              <a:buChar char="•"/>
            </a:pPr>
            <a:r>
              <a:rPr lang="en-US" sz="2600" b="1" dirty="0">
                <a:solidFill>
                  <a:srgbClr val="9D112D"/>
                </a:solidFill>
                <a:ea typeface="Arial" panose="020B0604020202020204" pitchFamily="34" charset="0"/>
              </a:rPr>
              <a:t>A member with an ASD diagnosis from a CDA completed outside of a developmental evaluation center (DEC) should not be referred to a DEC to confirm an autism diagnosis or to provide care coordination or family counseling. These functions are expected elements of the member’s comprehensive diagnostic assessment.</a:t>
            </a:r>
            <a:endParaRPr lang="en-US" sz="1800" b="1" dirty="0">
              <a:solidFill>
                <a:srgbClr val="9D112D"/>
              </a:solidFill>
              <a:ea typeface="Arial" panose="020B0604020202020204" pitchFamily="34" charset="0"/>
            </a:endParaRPr>
          </a:p>
          <a:p>
            <a:pPr marL="457200" lvl="1" indent="0">
              <a:lnSpc>
                <a:spcPct val="112000"/>
              </a:lnSpc>
              <a:spcBef>
                <a:spcPts val="0"/>
              </a:spcBef>
              <a:buNone/>
            </a:pPr>
            <a:endParaRPr lang="en-US" sz="1700" dirty="0">
              <a:solidFill>
                <a:srgbClr val="404040"/>
              </a:solidFill>
              <a:effectLst/>
              <a:ea typeface="Arial" panose="020B0604020202020204" pitchFamily="34" charset="0"/>
            </a:endParaRPr>
          </a:p>
          <a:p>
            <a:pPr marL="457200" lvl="1" indent="0">
              <a:lnSpc>
                <a:spcPct val="112000"/>
              </a:lnSpc>
              <a:spcBef>
                <a:spcPts val="0"/>
              </a:spcBef>
              <a:buNone/>
            </a:pPr>
            <a:endParaRPr lang="en-US" sz="1800" dirty="0">
              <a:solidFill>
                <a:srgbClr val="404040"/>
              </a:solidFill>
              <a:latin typeface="Arial" panose="020B0604020202020204" pitchFamily="34" charset="0"/>
              <a:ea typeface="Arial" panose="020B0604020202020204" pitchFamily="34" charset="0"/>
            </a:endParaRPr>
          </a:p>
          <a:p>
            <a:pPr marL="342900" marR="0" lvl="0" indent="-342900">
              <a:lnSpc>
                <a:spcPct val="112000"/>
              </a:lnSpc>
              <a:spcBef>
                <a:spcPts val="0"/>
              </a:spcBef>
              <a:spcAft>
                <a:spcPts val="0"/>
              </a:spcAft>
              <a:buFont typeface="+mj-lt"/>
              <a:buAutoNum type="arabicPeriod"/>
            </a:pPr>
            <a:endParaRPr lang="en-US" sz="1800" dirty="0">
              <a:solidFill>
                <a:srgbClr val="404040"/>
              </a:solidFill>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C3C85266-08A1-27BC-20D6-1DF43E74CA0A}"/>
              </a:ext>
            </a:extLst>
          </p:cNvPr>
          <p:cNvSpPr>
            <a:spLocks noGrp="1"/>
          </p:cNvSpPr>
          <p:nvPr>
            <p:ph type="sldNum" sz="quarter" idx="10"/>
          </p:nvPr>
        </p:nvSpPr>
        <p:spPr/>
        <p:txBody>
          <a:bodyPr/>
          <a:lstStyle/>
          <a:p>
            <a:fld id="{C1640D55-031C-4AD9-A16C-4EFA2F922910}" type="slidenum">
              <a:rPr lang="en-US" smtClean="0"/>
              <a:pPr/>
              <a:t>9</a:t>
            </a:fld>
            <a:endParaRPr lang="en-US"/>
          </a:p>
        </p:txBody>
      </p:sp>
    </p:spTree>
    <p:extLst>
      <p:ext uri="{BB962C8B-B14F-4D97-AF65-F5344CB8AC3E}">
        <p14:creationId xmlns:p14="http://schemas.microsoft.com/office/powerpoint/2010/main" val="42826008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ysClr val="windowText" lastClr="000000"/>
      </a:dk1>
      <a:lt1>
        <a:srgbClr val="FFFFFF"/>
      </a:lt1>
      <a:dk2>
        <a:srgbClr val="004875"/>
      </a:dk2>
      <a:lt2>
        <a:srgbClr val="FFFFFF"/>
      </a:lt2>
      <a:accent1>
        <a:srgbClr val="004875"/>
      </a:accent1>
      <a:accent2>
        <a:srgbClr val="E27500"/>
      </a:accent2>
      <a:accent3>
        <a:srgbClr val="7993B7"/>
      </a:accent3>
      <a:accent4>
        <a:srgbClr val="007630"/>
      </a:accent4>
      <a:accent5>
        <a:srgbClr val="FFFFFF"/>
      </a:accent5>
      <a:accent6>
        <a:srgbClr val="FFFFFF"/>
      </a:accent6>
      <a:hlink>
        <a:srgbClr val="004875"/>
      </a:hlink>
      <a:folHlink>
        <a:srgbClr val="7993B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1218A145230448951BFFD51D39A2F5" ma:contentTypeVersion="17" ma:contentTypeDescription="Create a new document." ma:contentTypeScope="" ma:versionID="8e75a5b12872d535e39be830c9448b06">
  <xsd:schema xmlns:xsd="http://www.w3.org/2001/XMLSchema" xmlns:xs="http://www.w3.org/2001/XMLSchema" xmlns:p="http://schemas.microsoft.com/office/2006/metadata/properties" xmlns:ns3="661f0149-776f-4751-9a63-ff304034539c" xmlns:ns4="10ae98ba-2a31-4aa5-8c18-1f98699c7186" targetNamespace="http://schemas.microsoft.com/office/2006/metadata/properties" ma:root="true" ma:fieldsID="664ac86975c0d1768735d6ed058a7c58" ns3:_="" ns4:_="">
    <xsd:import namespace="661f0149-776f-4751-9a63-ff304034539c"/>
    <xsd:import namespace="10ae98ba-2a31-4aa5-8c18-1f98699c71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f0149-776f-4751-9a63-ff3040345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ae98ba-2a31-4aa5-8c18-1f98699c71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61f0149-776f-4751-9a63-ff30403453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C0CAE-23AB-4A65-8E10-5B947DE1D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f0149-776f-4751-9a63-ff304034539c"/>
    <ds:schemaRef ds:uri="10ae98ba-2a31-4aa5-8c18-1f98699c7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B781EE-FCB7-4E87-A228-460A74E183A5}">
  <ds:schemaRefs>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10ae98ba-2a31-4aa5-8c18-1f98699c7186"/>
    <ds:schemaRef ds:uri="661f0149-776f-4751-9a63-ff304034539c"/>
  </ds:schemaRefs>
</ds:datastoreItem>
</file>

<file path=customXml/itemProps3.xml><?xml version="1.0" encoding="utf-8"?>
<ds:datastoreItem xmlns:ds="http://schemas.openxmlformats.org/officeDocument/2006/customXml" ds:itemID="{41CCBBE3-BAEF-46A7-AAA4-2BA29D2F9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3342</TotalTime>
  <Words>4749</Words>
  <Application>Microsoft Office PowerPoint</Application>
  <PresentationFormat>On-screen Show (4:3)</PresentationFormat>
  <Paragraphs>425</Paragraphs>
  <Slides>43</Slides>
  <Notes>2</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Custom Design</vt:lpstr>
      <vt:lpstr>1_Custom Design</vt:lpstr>
      <vt:lpstr>Autism Spectrum Disorder (ASD) Services Provider Manual Update: Medical Necessity Criteria</vt:lpstr>
      <vt:lpstr>Disclaimer</vt:lpstr>
      <vt:lpstr>Summary Policy Update</vt:lpstr>
      <vt:lpstr>Objectives</vt:lpstr>
      <vt:lpstr>PowerPoint Presentation</vt:lpstr>
      <vt:lpstr>Objectives</vt:lpstr>
      <vt:lpstr>Comprehensive Diagnostic Assessment</vt:lpstr>
      <vt:lpstr>CDA (cont.)</vt:lpstr>
      <vt:lpstr>CDA (cont.)</vt:lpstr>
      <vt:lpstr>PowerPoint Presentation</vt:lpstr>
      <vt:lpstr>Medical-Care-Home Autism Assessment</vt:lpstr>
      <vt:lpstr>Medical-Care-Home Autism Assessment (cont.)</vt:lpstr>
      <vt:lpstr>Medical-Care-Home Autism Assessment (cont.)</vt:lpstr>
      <vt:lpstr>Medical-Care-Home Autism Assessment</vt:lpstr>
      <vt:lpstr>Medical-Care-Home Autism Assessment (cont.)</vt:lpstr>
      <vt:lpstr>Medical-Care-Home (MCH) ASD Assessment</vt:lpstr>
      <vt:lpstr>PowerPoint Presentation</vt:lpstr>
      <vt:lpstr>Presumptive Eligibility Assessment for ABA Therapy</vt:lpstr>
      <vt:lpstr>Presumptive Eligibility Assessment for ABA Therapy</vt:lpstr>
      <vt:lpstr>Comparing Two Medical Care Home Pathways</vt:lpstr>
      <vt:lpstr>PowerPoint Presentation</vt:lpstr>
      <vt:lpstr>PowerPoint Presentation</vt:lpstr>
      <vt:lpstr>Documentation Expectations</vt:lpstr>
      <vt:lpstr>PowerPoint Presentation</vt:lpstr>
      <vt:lpstr>In Practice</vt:lpstr>
      <vt:lpstr>In Practice </vt:lpstr>
      <vt:lpstr>In Practice </vt:lpstr>
      <vt:lpstr>In Practice </vt:lpstr>
      <vt:lpstr>In Practice </vt:lpstr>
      <vt:lpstr>In Practice </vt:lpstr>
      <vt:lpstr>In Practice </vt:lpstr>
      <vt:lpstr>In Practice </vt:lpstr>
      <vt:lpstr>In Practice Using Autism Diagnostic Tool for Physician Use in Medical Care Home</vt:lpstr>
      <vt:lpstr>PowerPoint Presentation</vt:lpstr>
      <vt:lpstr>In Practice </vt:lpstr>
      <vt:lpstr>In Practice Using Autism Diagnostic Tool for Physician Use in Medical Care Home</vt:lpstr>
      <vt:lpstr>In Practice </vt:lpstr>
      <vt:lpstr>PowerPoint Presentation</vt:lpstr>
      <vt:lpstr>In Practice </vt:lpstr>
      <vt:lpstr>In Practice </vt:lpstr>
      <vt:lpstr>Documentation Expectations for ABA Providers</vt:lpstr>
      <vt:lpstr>PowerPoint Presentation</vt:lpstr>
      <vt:lpstr>PowerPoint Presentation</vt:lpstr>
    </vt:vector>
  </TitlesOfParts>
  <Company>SCDHHS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SCDHHS</dc:creator>
  <cp:lastModifiedBy>Shawna McCafferty</cp:lastModifiedBy>
  <cp:revision>31</cp:revision>
  <cp:lastPrinted>2025-09-12T16:23:40Z</cp:lastPrinted>
  <dcterms:created xsi:type="dcterms:W3CDTF">2015-09-08T13:47:15Z</dcterms:created>
  <dcterms:modified xsi:type="dcterms:W3CDTF">2025-10-07T17:58:50Z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b28be5da-ae3f-43e9-a5f2-bf11eadd2683</vt:lpwstr>
  </property>
  <property fmtid="{D5CDD505-2E9C-101B-9397-08002B2CF9AE}" pid="3" name="ContentTypeId">
    <vt:lpwstr>0x010100C71218A145230448951BFFD51D39A2F5</vt:lpwstr>
  </property>
  <property fmtid="{D5CDD505-2E9C-101B-9397-08002B2CF9AE}" pid="4" name="MediaServiceImageTags">
    <vt:lpwstr/>
  </property>
</Properties>
</file>